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Lora"/>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8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088"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ora-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Lora-italic.fntdata"/><Relationship Id="rId10" Type="http://schemas.openxmlformats.org/officeDocument/2006/relationships/slide" Target="slides/slide5.xml"/><Relationship Id="rId54" Type="http://schemas.openxmlformats.org/officeDocument/2006/relationships/font" Target="fonts/Lora-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Lora-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e3e136d6c_3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Google Shape;145;g3e3e136d6c_3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Continuous space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a7fbb94dd_2_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Google Shape;164;g3a7fbb94dd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Black box representation: Take state, perform some operations on it, output if the agent should move left or right</a:t>
            </a:r>
            <a:endParaRPr/>
          </a:p>
          <a:p>
            <a:pPr indent="-298450" lvl="0" marL="457200">
              <a:spcBef>
                <a:spcPts val="0"/>
              </a:spcBef>
              <a:spcAft>
                <a:spcPts val="0"/>
              </a:spcAft>
              <a:buSzPts val="1100"/>
              <a:buChar char="-"/>
            </a:pPr>
            <a:r>
              <a:rPr lang="en"/>
              <a:t>The purpose of our project is to develop this black box that is robust enough to adapt to changes in the environment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e31f090bb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Google Shape;172;g3e31f090b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a7fe90f76_0_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Google Shape;179;g3a7fe90f7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As the black-box diagram suggested, we would like to have some way of determining which action to take when we are at some state.</a:t>
            </a:r>
            <a:endParaRPr/>
          </a:p>
          <a:p>
            <a:pPr indent="-298450" lvl="0" marL="457200" rtl="0">
              <a:spcBef>
                <a:spcPts val="0"/>
              </a:spcBef>
              <a:spcAft>
                <a:spcPts val="0"/>
              </a:spcAft>
              <a:buSzPts val="1100"/>
              <a:buChar char="-"/>
            </a:pPr>
            <a:r>
              <a:rPr lang="en"/>
              <a:t>Suppose we have some function, Q, that will tell us how “good” it is to take some action at some state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a7fe90f76_0_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Google Shape;187;g3a7fe90f7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If we had such a Q…</a:t>
            </a:r>
            <a:endParaRPr/>
          </a:p>
          <a:p>
            <a:pPr indent="-298450" lvl="0" marL="457200" rtl="0">
              <a:spcBef>
                <a:spcPts val="0"/>
              </a:spcBef>
              <a:spcAft>
                <a:spcPts val="0"/>
              </a:spcAft>
              <a:buSzPts val="1100"/>
              <a:buChar char="-"/>
            </a:pPr>
            <a:r>
              <a:rPr lang="en"/>
              <a:t>Then to choose the next action we will evaluate Q(s_t, …) at all possible actions and choose the action with the largest Q value</a:t>
            </a:r>
            <a:endParaRPr/>
          </a:p>
          <a:p>
            <a:pPr indent="0" lvl="0" marL="45720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e39f34265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Google Shape;195;g3e39f342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spcBef>
                <a:spcPts val="0"/>
              </a:spcBef>
              <a:spcAft>
                <a:spcPts val="0"/>
              </a:spcAft>
              <a:buNone/>
            </a:pPr>
            <a:r>
              <a:t/>
            </a:r>
            <a:endParaRPr/>
          </a:p>
          <a:p>
            <a:pPr indent="-298450" lvl="0" marL="457200" rtl="0">
              <a:spcBef>
                <a:spcPts val="0"/>
              </a:spcBef>
              <a:spcAft>
                <a:spcPts val="0"/>
              </a:spcAft>
              <a:buSzPts val="1100"/>
              <a:buChar char="-"/>
            </a:pPr>
            <a:r>
              <a:rPr lang="en"/>
              <a:t>How do we define Q so that we can </a:t>
            </a:r>
            <a:r>
              <a:rPr lang="en"/>
              <a:t>quantitatively</a:t>
            </a:r>
            <a:r>
              <a:rPr lang="en"/>
              <a:t> say that one action is better than another</a:t>
            </a:r>
            <a:endParaRPr/>
          </a:p>
          <a:p>
            <a:pPr indent="-298450" lvl="0" marL="457200" rtl="0">
              <a:spcBef>
                <a:spcPts val="0"/>
              </a:spcBef>
              <a:spcAft>
                <a:spcPts val="0"/>
              </a:spcAft>
              <a:buSzPts val="1100"/>
              <a:buChar char="-"/>
            </a:pPr>
            <a:r>
              <a:rPr lang="en"/>
              <a:t>Moreover, how can we define Q so that the agent can learn it</a:t>
            </a:r>
            <a:endParaRPr/>
          </a:p>
          <a:p>
            <a:pPr indent="-298450" lvl="0" marL="457200" rtl="0">
              <a:spcBef>
                <a:spcPts val="0"/>
              </a:spcBef>
              <a:spcAft>
                <a:spcPts val="0"/>
              </a:spcAft>
              <a:buSzPts val="1100"/>
              <a:buChar char="-"/>
            </a:pPr>
            <a:r>
              <a:rPr lang="en"/>
              <a:t>We will first address how Q determines if an action is “good”</a:t>
            </a:r>
            <a:endParaRPr/>
          </a:p>
          <a:p>
            <a:pPr indent="0" lvl="0" marL="45720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e3e136d6c_0_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Google Shape;202;g3e3e136d6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To do this we introduce the notion of a reward </a:t>
            </a:r>
            <a:endParaRPr/>
          </a:p>
          <a:p>
            <a:pPr indent="-298450" lvl="0" marL="457200" rtl="0">
              <a:spcBef>
                <a:spcPts val="0"/>
              </a:spcBef>
              <a:spcAft>
                <a:spcPts val="0"/>
              </a:spcAft>
              <a:buSzPts val="1100"/>
              <a:buChar char="-"/>
            </a:pPr>
            <a:r>
              <a:rPr lang="en"/>
              <a:t>After every action, the agent will receive a reward which will reflect whether the action was (immediately) favorable; in short telling the agent what we want it to achieve</a:t>
            </a:r>
            <a:endParaRPr/>
          </a:p>
          <a:p>
            <a:pPr indent="0" lvl="0" marL="457200" rtl="0">
              <a:spcBef>
                <a:spcPts val="0"/>
              </a:spcBef>
              <a:spcAft>
                <a:spcPts val="0"/>
              </a:spcAft>
              <a:buNone/>
            </a:pPr>
            <a:r>
              <a:t/>
            </a:r>
            <a:endParaRPr/>
          </a:p>
          <a:p>
            <a:pPr indent="0" lvl="0" marL="0" rtl="0">
              <a:spcBef>
                <a:spcPts val="0"/>
              </a:spcBef>
              <a:spcAft>
                <a:spcPts val="0"/>
              </a:spcAft>
              <a:buNone/>
            </a:pPr>
            <a:r>
              <a:rPr lang="en"/>
              <a:t>- While immediate rewards may suggest an action is favorable, we need to consider how the action affects future rewards as well</a:t>
            </a:r>
            <a:endParaRPr/>
          </a:p>
          <a:p>
            <a:pPr indent="0" lvl="0" marL="0" rtl="0">
              <a:spcBef>
                <a:spcPts val="0"/>
              </a:spcBef>
              <a:spcAft>
                <a:spcPts val="0"/>
              </a:spcAft>
              <a:buNone/>
            </a:pPr>
            <a:r>
              <a:rPr lang="en"/>
              <a:t>- We need to define Q in such a way so that when we evaluate Q(s_t, a_t) , this  represents the expected long-term reward after taking action a_t from state s_t</a:t>
            </a:r>
            <a:endParaRPr/>
          </a:p>
          <a:p>
            <a:pPr indent="0" lvl="0" marL="0" rtl="0">
              <a:spcBef>
                <a:spcPts val="0"/>
              </a:spcBef>
              <a:spcAft>
                <a:spcPts val="0"/>
              </a:spcAft>
              <a:buNone/>
            </a:pPr>
            <a:r>
              <a:rPr lang="en"/>
              <a:t>- In short, an action will be considered “good” if it has a large expected long-term reward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e34cc765a_0_1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Google Shape;209;g3e34cc765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spcBef>
                <a:spcPts val="0"/>
              </a:spcBef>
              <a:spcAft>
                <a:spcPts val="0"/>
              </a:spcAft>
              <a:buNone/>
            </a:pPr>
            <a:r>
              <a:t/>
            </a:r>
            <a:endParaRPr/>
          </a:p>
          <a:p>
            <a:pPr indent="-298450" lvl="0" marL="457200" rtl="0">
              <a:spcBef>
                <a:spcPts val="0"/>
              </a:spcBef>
              <a:spcAft>
                <a:spcPts val="0"/>
              </a:spcAft>
              <a:buSzPts val="1100"/>
              <a:buChar char="-"/>
            </a:pPr>
            <a:r>
              <a:rPr lang="en"/>
              <a:t>So far we’ve assumed we had this function Q that tells us the next best action</a:t>
            </a:r>
            <a:endParaRPr/>
          </a:p>
          <a:p>
            <a:pPr indent="-298450" lvl="0" marL="457200" rtl="0">
              <a:spcBef>
                <a:spcPts val="0"/>
              </a:spcBef>
              <a:spcAft>
                <a:spcPts val="0"/>
              </a:spcAft>
              <a:buSzPts val="1100"/>
              <a:buChar char="-"/>
            </a:pPr>
            <a:r>
              <a:rPr lang="en"/>
              <a:t>In reality, we don’t have it. We initialize it randomly and let the agent play the game and learn Q</a:t>
            </a:r>
            <a:endParaRPr/>
          </a:p>
          <a:p>
            <a:pPr indent="-298450" lvl="0" marL="457200" rtl="0">
              <a:spcBef>
                <a:spcPts val="0"/>
              </a:spcBef>
              <a:spcAft>
                <a:spcPts val="0"/>
              </a:spcAft>
              <a:buSzPts val="1100"/>
              <a:buChar char="-"/>
            </a:pPr>
            <a:r>
              <a:rPr lang="en"/>
              <a:t>Q* represents the Q that we want and that we want to obtain after training</a:t>
            </a:r>
            <a:endParaRPr/>
          </a:p>
          <a:p>
            <a:pPr indent="-298450" lvl="0" marL="457200" rtl="0">
              <a:spcBef>
                <a:spcPts val="0"/>
              </a:spcBef>
              <a:spcAft>
                <a:spcPts val="0"/>
              </a:spcAft>
              <a:buSzPts val="1100"/>
              <a:buChar char="-"/>
            </a:pPr>
            <a:r>
              <a:rPr lang="en"/>
              <a:t>As suggested in the previous slide,  Q* is defined to capture expected long-term rewards</a:t>
            </a:r>
            <a:endParaRPr/>
          </a:p>
          <a:p>
            <a:pPr indent="0" lvl="0" marL="45720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e34cc765a_0_1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Google Shape;219;g3e34cc765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By factoring and applying the law of total expectation, we see that Q* satisfies an optimality identity known as the Bellman equation</a:t>
            </a:r>
            <a:endParaRPr/>
          </a:p>
          <a:p>
            <a:pPr indent="-298450" lvl="0" marL="457200" rtl="0">
              <a:spcBef>
                <a:spcPts val="0"/>
              </a:spcBef>
              <a:spcAft>
                <a:spcPts val="0"/>
              </a:spcAft>
              <a:buSzPts val="1100"/>
              <a:buChar char="-"/>
            </a:pPr>
            <a:r>
              <a:rPr lang="en"/>
              <a:t>Ultimately, we now have a recursive definition for Q*, allowing us to easily obtain an iterative update for our estimate of Q*</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e34cc765a_0_1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Google Shape;227;g3e34cc765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We will introduce a parameter, alpha, to control “how much” we want to update Q at each iteration; in other words, how much weight we want to give to the update</a:t>
            </a:r>
            <a:endParaRPr/>
          </a:p>
          <a:p>
            <a:pPr indent="-298450" lvl="0" marL="457200" rtl="0">
              <a:spcBef>
                <a:spcPts val="0"/>
              </a:spcBef>
              <a:spcAft>
                <a:spcPts val="0"/>
              </a:spcAft>
              <a:buSzPts val="1100"/>
              <a:buChar char="-"/>
            </a:pPr>
            <a:r>
              <a:rPr lang="en"/>
              <a:t>To update Q, we want something of the form Q_{j+1} = Q_{j+1} + alpha*error.</a:t>
            </a:r>
            <a:endParaRPr/>
          </a:p>
          <a:p>
            <a:pPr indent="-298450" lvl="0" marL="457200" rtl="0">
              <a:spcBef>
                <a:spcPts val="0"/>
              </a:spcBef>
              <a:spcAft>
                <a:spcPts val="0"/>
              </a:spcAft>
              <a:buSzPts val="1100"/>
              <a:buChar char="-"/>
            </a:pPr>
            <a:r>
              <a:rPr lang="en"/>
              <a:t>Target value represents what we think Q should be (at the current iteration) based on the Bellman equation</a:t>
            </a:r>
            <a:endParaRPr/>
          </a:p>
          <a:p>
            <a:pPr indent="-298450" lvl="0" marL="457200" rtl="0">
              <a:spcBef>
                <a:spcPts val="0"/>
              </a:spcBef>
              <a:spcAft>
                <a:spcPts val="0"/>
              </a:spcAft>
              <a:buSzPts val="1100"/>
              <a:buChar char="-"/>
            </a:pPr>
            <a:r>
              <a:rPr lang="en"/>
              <a:t>As j -&gt; infinity, error -&gt; 0</a:t>
            </a:r>
            <a:endParaRPr/>
          </a:p>
          <a:p>
            <a:pPr indent="0" lvl="0" marL="45720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3e31f090bb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Google Shape;80;g3e31f090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Semiconductors: microprocessors, motherboard chipsets, graphic processors</a:t>
            </a:r>
            <a:endParaRPr/>
          </a:p>
          <a:p>
            <a:pPr indent="0" lvl="0" marL="0">
              <a:spcBef>
                <a:spcPts val="0"/>
              </a:spcBef>
              <a:spcAft>
                <a:spcPts val="0"/>
              </a:spcAft>
              <a:buNone/>
            </a:pPr>
            <a:r>
              <a:rPr lang="en"/>
              <a:t>Interest: edge inference is infer results of new data from trained network, performed locally in embedded </a:t>
            </a:r>
            <a:r>
              <a:rPr lang="en" sz="1300">
                <a:solidFill>
                  <a:srgbClr val="222222"/>
                </a:solidFill>
                <a:highlight>
                  <a:srgbClr val="FFFFFF"/>
                </a:highlight>
                <a:latin typeface="Lora"/>
                <a:ea typeface="Lora"/>
                <a:cs typeface="Lora"/>
                <a:sym typeface="Lora"/>
              </a:rPr>
              <a:t>platforms that have limited area and power budget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e3e136d6c_0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Google Shape;236;g3e3e136d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One more thing...</a:t>
            </a:r>
            <a:endParaRPr/>
          </a:p>
          <a:p>
            <a:pPr indent="-298450" lvl="0" marL="457200" rtl="0">
              <a:spcBef>
                <a:spcPts val="0"/>
              </a:spcBef>
              <a:spcAft>
                <a:spcPts val="0"/>
              </a:spcAft>
              <a:buSzPts val="1100"/>
              <a:buChar char="-"/>
            </a:pPr>
            <a:r>
              <a:rPr lang="en"/>
              <a:t>Q is initialized randomly, so immediately taking actions suggested by Q will introduce bias towards the </a:t>
            </a:r>
            <a:r>
              <a:rPr lang="en"/>
              <a:t>initialization</a:t>
            </a:r>
            <a:r>
              <a:rPr lang="en"/>
              <a:t> </a:t>
            </a:r>
            <a:endParaRPr/>
          </a:p>
          <a:p>
            <a:pPr indent="-298450" lvl="0" marL="457200" rtl="0">
              <a:spcBef>
                <a:spcPts val="0"/>
              </a:spcBef>
              <a:spcAft>
                <a:spcPts val="0"/>
              </a:spcAft>
              <a:buSzPts val="1100"/>
              <a:buChar char="-"/>
            </a:pPr>
            <a:r>
              <a:rPr lang="en"/>
              <a:t>To remedy this, introduce parameter epsilon so that on each iteration, with probability epsilon we take a random action and with probability 1 - epsilon take action suggested by Q (exploration)</a:t>
            </a:r>
            <a:endParaRPr/>
          </a:p>
          <a:p>
            <a:pPr indent="-298450" lvl="0" marL="457200" rtl="0">
              <a:spcBef>
                <a:spcPts val="0"/>
              </a:spcBef>
              <a:spcAft>
                <a:spcPts val="0"/>
              </a:spcAft>
              <a:buSzPts val="1100"/>
              <a:buChar char="-"/>
            </a:pPr>
            <a:r>
              <a:rPr lang="en"/>
              <a:t>Over time, take actions suggested by Q (exploitation)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e3e136d6c_27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Google Shape;247;g3e3e136d6c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We’ve talked about the theory of Q and how we want it to behave</a:t>
            </a:r>
            <a:endParaRPr/>
          </a:p>
          <a:p>
            <a:pPr indent="-298450" lvl="0" marL="457200" rtl="0">
              <a:spcBef>
                <a:spcPts val="0"/>
              </a:spcBef>
              <a:spcAft>
                <a:spcPts val="0"/>
              </a:spcAft>
              <a:buSzPts val="1100"/>
              <a:buChar char="-"/>
            </a:pPr>
            <a:r>
              <a:rPr lang="en"/>
              <a:t>How do we actually implement this? Also,  Q is a function… how does a computer learn a function?</a:t>
            </a:r>
            <a:endParaRPr/>
          </a:p>
          <a:p>
            <a:pPr indent="-298450" lvl="0" marL="457200" rtl="0">
              <a:spcBef>
                <a:spcPts val="0"/>
              </a:spcBef>
              <a:spcAft>
                <a:spcPts val="0"/>
              </a:spcAft>
              <a:buSzPts val="1100"/>
              <a:buChar char="-"/>
            </a:pPr>
            <a:r>
              <a:rPr lang="en"/>
              <a:t>2 ways of representing Q: as a table and as a neural network </a:t>
            </a:r>
            <a:endParaRPr/>
          </a:p>
          <a:p>
            <a:pPr indent="-298450" lvl="0" marL="457200">
              <a:spcBef>
                <a:spcPts val="0"/>
              </a:spcBef>
              <a:spcAft>
                <a:spcPts val="0"/>
              </a:spcAft>
              <a:buSzPts val="1100"/>
              <a:buChar char="-"/>
            </a:pPr>
            <a:r>
              <a:rPr lang="en"/>
              <a:t>We will first go over the tabular representation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e34cc765a_0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Google Shape;254;g3e34cc76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In this setting, we will store Q as a look-up table</a:t>
            </a:r>
            <a:endParaRPr/>
          </a:p>
          <a:p>
            <a:pPr indent="-298450" lvl="0" marL="457200" rtl="0">
              <a:spcBef>
                <a:spcPts val="0"/>
              </a:spcBef>
              <a:spcAft>
                <a:spcPts val="0"/>
              </a:spcAft>
              <a:buSzPts val="1100"/>
              <a:buChar char="-"/>
            </a:pPr>
            <a:r>
              <a:rPr lang="en"/>
              <a:t>Most games have a continuous state space (as seen above for cart pole). </a:t>
            </a:r>
            <a:r>
              <a:rPr lang="en"/>
              <a:t>Since we have finite memory, we cannot store the value of Q for every possible state-action pair</a:t>
            </a:r>
            <a:endParaRPr/>
          </a:p>
          <a:p>
            <a:pPr indent="-298450" lvl="0" marL="457200" rtl="0">
              <a:spcBef>
                <a:spcPts val="0"/>
              </a:spcBef>
              <a:spcAft>
                <a:spcPts val="0"/>
              </a:spcAft>
              <a:buSzPts val="1100"/>
              <a:buChar char="-"/>
            </a:pPr>
            <a:r>
              <a:rPr lang="en"/>
              <a:t>To remedy this,  we discretize the state space into disjoint bins</a:t>
            </a:r>
            <a:endParaRPr/>
          </a:p>
          <a:p>
            <a:pPr indent="0" lvl="0" marL="45720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dad62505b_0_2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Google Shape;263;g3dad62505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e3e136d6c_8_4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Google Shape;270;g3e3e136d6c_8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The tabular representation of Q does not generalize well to games with large state spaces</a:t>
            </a:r>
            <a:endParaRPr/>
          </a:p>
          <a:p>
            <a:pPr indent="-298450" lvl="0" marL="457200" rtl="0">
              <a:spcBef>
                <a:spcPts val="0"/>
              </a:spcBef>
              <a:spcAft>
                <a:spcPts val="0"/>
              </a:spcAft>
              <a:buSzPts val="1100"/>
              <a:buChar char="-"/>
            </a:pPr>
            <a:r>
              <a:rPr lang="en"/>
              <a:t>The states of some games are images. And, if we consider a grayscale image with 1000 pixels, there are 256^1000 possible states</a:t>
            </a:r>
            <a:endParaRPr/>
          </a:p>
          <a:p>
            <a:pPr indent="-298450" lvl="0" marL="457200" rtl="0">
              <a:spcBef>
                <a:spcPts val="0"/>
              </a:spcBef>
              <a:spcAft>
                <a:spcPts val="0"/>
              </a:spcAft>
              <a:buSzPts val="1100"/>
              <a:buChar char="-"/>
            </a:pPr>
            <a:r>
              <a:rPr lang="en"/>
              <a:t>In this case, representing Q as a look-up table is infeasible</a:t>
            </a:r>
            <a:endParaRPr/>
          </a:p>
          <a:p>
            <a:pPr indent="-298450" lvl="0" marL="457200">
              <a:spcBef>
                <a:spcPts val="0"/>
              </a:spcBef>
              <a:spcAft>
                <a:spcPts val="0"/>
              </a:spcAft>
              <a:buSzPts val="1100"/>
              <a:buChar char="-"/>
            </a:pPr>
            <a:r>
              <a:rPr lang="en"/>
              <a:t>Instead, we will represent Q as a neural network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3dadcf2e6b_0_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Google Shape;277;g3dadcf2e6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We’ve seen tabular Q-learning, now we move onto Deep Q-learning.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3e3e136d6c_1_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Google Shape;284;g3e3e136d6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As Elvis explained, Q is just a function, so we could use any function approximator we like to represent it. </a:t>
            </a:r>
            <a:endParaRPr/>
          </a:p>
          <a:p>
            <a:pPr indent="-298450" lvl="0" marL="457200" rtl="0">
              <a:spcBef>
                <a:spcPts val="0"/>
              </a:spcBef>
              <a:spcAft>
                <a:spcPts val="0"/>
              </a:spcAft>
              <a:buSzPts val="1100"/>
              <a:buChar char="●"/>
            </a:pPr>
            <a:r>
              <a:rPr lang="en"/>
              <a:t>Recently however, neural networks have been shown to work well in some applications, thus a lot of the current work is being done using Neural Networks as approximators to Q. </a:t>
            </a:r>
            <a:endParaRPr/>
          </a:p>
          <a:p>
            <a:pPr indent="-298450" lvl="0" marL="457200" rtl="0">
              <a:spcBef>
                <a:spcPts val="0"/>
              </a:spcBef>
              <a:spcAft>
                <a:spcPts val="0"/>
              </a:spcAft>
              <a:buSzPts val="1100"/>
              <a:buChar char="●"/>
            </a:pPr>
            <a:r>
              <a:rPr lang="en"/>
              <a:t>If we do exactly that, approximate Q by a neural network, we arrive at the Deep Q-learning algorithm (DQN). </a:t>
            </a:r>
            <a:endParaRPr/>
          </a:p>
          <a:p>
            <a:pPr indent="-298450" lvl="0" marL="457200" rtl="0">
              <a:spcBef>
                <a:spcPts val="0"/>
              </a:spcBef>
              <a:spcAft>
                <a:spcPts val="0"/>
              </a:spcAft>
              <a:buSzPts val="1100"/>
              <a:buChar char="●"/>
            </a:pPr>
            <a:r>
              <a:rPr lang="en"/>
              <a:t>We call the resulting network the Q-network, and it takes as input a state and a possible action in that state, and outputs a value that estimates the ‘goodness’ of taking that specific action in the given state.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e3e136d6c_1_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Google Shape;293;g3e3e136d6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When we talk about deep learning and neural networks, there is always some kind of loss function involved that we aim to minimize. In supervised learning the setting is very simple, we have a training set and labels, and the loss is some function of this data. </a:t>
            </a:r>
            <a:endParaRPr/>
          </a:p>
          <a:p>
            <a:pPr indent="-298450" lvl="0" marL="457200" rtl="0">
              <a:spcBef>
                <a:spcPts val="0"/>
              </a:spcBef>
              <a:spcAft>
                <a:spcPts val="0"/>
              </a:spcAft>
              <a:buSzPts val="1100"/>
              <a:buChar char="●"/>
            </a:pPr>
            <a:r>
              <a:rPr lang="en"/>
              <a:t>In reinforcement learning however, there is no training set or labels, we need to learn using our own experience from playing the game. </a:t>
            </a:r>
            <a:endParaRPr/>
          </a:p>
          <a:p>
            <a:pPr indent="-298450" lvl="0" marL="457200" rtl="0">
              <a:spcBef>
                <a:spcPts val="0"/>
              </a:spcBef>
              <a:spcAft>
                <a:spcPts val="0"/>
              </a:spcAft>
              <a:buSzPts val="1100"/>
              <a:buChar char="●"/>
            </a:pPr>
            <a:r>
              <a:rPr lang="en"/>
              <a:t>Usually online algorithms are used, where we adjust the weights of our network at each timestep. </a:t>
            </a:r>
            <a:endParaRPr/>
          </a:p>
          <a:p>
            <a:pPr indent="-298450" lvl="0" marL="457200" rtl="0">
              <a:spcBef>
                <a:spcPts val="0"/>
              </a:spcBef>
              <a:spcAft>
                <a:spcPts val="0"/>
              </a:spcAft>
              <a:buSzPts val="1100"/>
              <a:buChar char="●"/>
            </a:pPr>
            <a:r>
              <a:rPr lang="en"/>
              <a:t>The loss for DQN is the mean squared TD-error, which comes from the Bellman optimality equation. </a:t>
            </a:r>
            <a:endParaRPr/>
          </a:p>
          <a:p>
            <a:pPr indent="-298450" lvl="0" marL="457200" rtl="0">
              <a:spcBef>
                <a:spcPts val="0"/>
              </a:spcBef>
              <a:spcAft>
                <a:spcPts val="0"/>
              </a:spcAft>
              <a:buSzPts val="1100"/>
              <a:buChar char="●"/>
            </a:pPr>
            <a:r>
              <a:rPr lang="en"/>
              <a:t>Note that in the absence of supervision, we need to bootstrap using our current parameter estimates, as in the simple Q-learning case. We will actually get back to this, as it turns out that this naive bootstrapping can prevent convergence of the model. </a:t>
            </a:r>
            <a:endParaRPr/>
          </a:p>
          <a:p>
            <a:pPr indent="-298450" lvl="0" marL="457200">
              <a:spcBef>
                <a:spcPts val="0"/>
              </a:spcBef>
              <a:spcAft>
                <a:spcPts val="0"/>
              </a:spcAft>
              <a:buSzPts val="1100"/>
              <a:buChar char="●"/>
            </a:pPr>
            <a:r>
              <a:rPr lang="en"/>
              <a:t>But how do we minimize this loss function? We can’t evaluate the expectation, since we don’t know the dynamics of the environment. The solution is to use Stochastic Gradient Descent, an online gradient-based optimization method.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e3e136d6c_1_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Google Shape;301;g3e3e136d6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Consider the case where we try to minimize the expectation a function f of a random variable Z of unknown distribution that is parametrized by w. </a:t>
            </a:r>
            <a:endParaRPr/>
          </a:p>
          <a:p>
            <a:pPr indent="-298450" lvl="0" marL="457200">
              <a:spcBef>
                <a:spcPts val="0"/>
              </a:spcBef>
              <a:spcAft>
                <a:spcPts val="0"/>
              </a:spcAft>
              <a:buSzPts val="1100"/>
              <a:buChar char="●"/>
            </a:pPr>
            <a:r>
              <a:rPr lang="en"/>
              <a:t>Assuming we can sample from the distribution of Z, Stochastic Gradient Descent allows us to perform this minimization online, using the simple update rule shown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3e3e136d6c_1_5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Google Shape;310;g3e3e136d6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Back to our loss function, differentiating it WRT the weights, we get *this* expression. </a:t>
            </a:r>
            <a:endParaRPr/>
          </a:p>
          <a:p>
            <a:pPr indent="-298450" lvl="0" marL="457200" rtl="0">
              <a:spcBef>
                <a:spcPts val="0"/>
              </a:spcBef>
              <a:spcAft>
                <a:spcPts val="0"/>
              </a:spcAft>
              <a:buSzPts val="1100"/>
              <a:buChar char="●"/>
            </a:pPr>
            <a:r>
              <a:rPr lang="en"/>
              <a:t>The SGD update rule becomes *the one shown* in this case.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dadcf2e6b_0_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Google Shape;89;g3dadcf2e6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e3e136d6c_1_6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Google Shape;318;g3e3e136d6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Okay so we’ve found a way to minimize the loss function, given some independence assumptions. Are these assumption reasonable? </a:t>
            </a:r>
            <a:endParaRPr/>
          </a:p>
          <a:p>
            <a:pPr indent="-298450" lvl="0" marL="457200" rtl="0">
              <a:spcBef>
                <a:spcPts val="0"/>
              </a:spcBef>
              <a:spcAft>
                <a:spcPts val="0"/>
              </a:spcAft>
              <a:buSzPts val="1100"/>
              <a:buChar char="●"/>
            </a:pPr>
            <a:r>
              <a:rPr lang="en"/>
              <a:t>As we’re playing the game, and updating the weights of Q as we go, we’re visiting a sequence of highly correlated states, by the nature of how videogames work. </a:t>
            </a:r>
            <a:endParaRPr/>
          </a:p>
          <a:p>
            <a:pPr indent="-298450" lvl="0" marL="457200">
              <a:spcBef>
                <a:spcPts val="0"/>
              </a:spcBef>
              <a:spcAft>
                <a:spcPts val="0"/>
              </a:spcAft>
              <a:buSzPts val="1100"/>
              <a:buChar char="●"/>
            </a:pPr>
            <a:r>
              <a:rPr lang="en"/>
              <a:t>We need to somehow decorrelate these transitions, in order to achieve convergence. The method of experience replay does exactly that, and it works as follows.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3e3e136d6c_1_7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Google Shape;325;g3e3e136d6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At each timestep, we store the experienced transition - i.e. the tuple state, action, reward, next state - in the replay memory that we denote by D. </a:t>
            </a:r>
            <a:endParaRPr/>
          </a:p>
          <a:p>
            <a:pPr indent="-298450" lvl="0" marL="457200" rtl="0">
              <a:spcBef>
                <a:spcPts val="0"/>
              </a:spcBef>
              <a:spcAft>
                <a:spcPts val="0"/>
              </a:spcAft>
              <a:buSzPts val="1100"/>
              <a:buChar char="●"/>
            </a:pPr>
            <a:r>
              <a:rPr lang="en"/>
              <a:t>Then, instead of updating the weights using our most recent experience, we update it based on past experience, sampled uniformly from the replay memory.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e3e136d6c_14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Google Shape;334;g3e3e136d6c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So we’ve seen why we need Deep Q-Learning, and how we would train such a model. But we didn’t discuss the agent’s internal representation of the state it is in. </a:t>
            </a:r>
            <a:endParaRPr/>
          </a:p>
          <a:p>
            <a:pPr indent="-298450" lvl="0" marL="457200">
              <a:spcBef>
                <a:spcPts val="0"/>
              </a:spcBef>
              <a:spcAft>
                <a:spcPts val="0"/>
              </a:spcAft>
              <a:buSzPts val="1100"/>
              <a:buChar char="●"/>
            </a:pPr>
            <a:r>
              <a:rPr lang="en"/>
              <a:t>Explain preprocessing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3e3e136d6c_5_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Google Shape;342;g3e3e136d6c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a nice visualisation that Elvis made for us. On the left, we see the image being the input to the network, and the output is the action we should take in the given state.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3dadcf2e6b_0_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Google Shape;350;g3dadcf2e6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3e3e136d6c_8_4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Google Shape;357;g3e3e136d6c_8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Tabular Q -learning used to train simple games like mountain car and cart pole</a:t>
            </a:r>
            <a:endParaRPr/>
          </a:p>
          <a:p>
            <a:pPr indent="-298450" lvl="0" marL="457200" rtl="0">
              <a:spcBef>
                <a:spcPts val="0"/>
              </a:spcBef>
              <a:spcAft>
                <a:spcPts val="0"/>
              </a:spcAft>
              <a:buSzPts val="1100"/>
              <a:buChar char="-"/>
            </a:pPr>
            <a:r>
              <a:rPr lang="en"/>
              <a:t>Helped us gain a better understanding of algorithm</a:t>
            </a:r>
            <a:endParaRPr/>
          </a:p>
          <a:p>
            <a:pPr indent="-298450" lvl="1" marL="914400" rtl="0">
              <a:spcBef>
                <a:spcPts val="0"/>
              </a:spcBef>
              <a:spcAft>
                <a:spcPts val="0"/>
              </a:spcAft>
              <a:buSzPts val="1100"/>
              <a:buChar char="-"/>
            </a:pPr>
            <a:r>
              <a:rPr lang="en"/>
              <a:t>found that Q-Learning was pretty sensitive to parameters. For example, changing the way that the state space was discretized could cause the algorithm to fail. </a:t>
            </a:r>
            <a:endParaRPr/>
          </a:p>
          <a:p>
            <a:pPr indent="-298450" lvl="1" marL="914400" rtl="0">
              <a:spcBef>
                <a:spcPts val="0"/>
              </a:spcBef>
              <a:spcAft>
                <a:spcPts val="0"/>
              </a:spcAft>
              <a:buSzPts val="1100"/>
              <a:buChar char="-"/>
            </a:pPr>
            <a:r>
              <a:rPr lang="en"/>
              <a:t>Also explored various parameters </a:t>
            </a:r>
            <a:endParaRPr/>
          </a:p>
          <a:p>
            <a:pPr indent="-298450" lvl="0" marL="457200" rtl="0">
              <a:spcBef>
                <a:spcPts val="0"/>
              </a:spcBef>
              <a:spcAft>
                <a:spcPts val="0"/>
              </a:spcAft>
              <a:buSzPts val="1100"/>
              <a:buChar char="-"/>
            </a:pPr>
            <a:r>
              <a:rPr lang="en"/>
              <a:t>Mountain Car in particular was challenging because the reward function is negative</a:t>
            </a:r>
            <a:endParaRPr/>
          </a:p>
          <a:p>
            <a:pPr indent="-298450" lvl="1" marL="914400" rtl="0">
              <a:spcBef>
                <a:spcPts val="0"/>
              </a:spcBef>
              <a:spcAft>
                <a:spcPts val="0"/>
              </a:spcAft>
              <a:buSzPts val="1100"/>
              <a:buChar char="-"/>
            </a:pPr>
            <a:r>
              <a:rPr lang="en"/>
              <a:t>the goal is to reach the flag as quickly as possible. </a:t>
            </a:r>
            <a:endParaRPr/>
          </a:p>
          <a:p>
            <a:pPr indent="-298450" lvl="1" marL="914400" rtl="0">
              <a:spcBef>
                <a:spcPts val="0"/>
              </a:spcBef>
              <a:spcAft>
                <a:spcPts val="0"/>
              </a:spcAft>
              <a:buSzPts val="1100"/>
              <a:buChar char="-"/>
            </a:pPr>
            <a:r>
              <a:rPr lang="en"/>
              <a:t>The reward function is -1 for each time step. Impossible to have pos reward, only to minimize negative reward</a:t>
            </a:r>
            <a:endParaRPr/>
          </a:p>
          <a:p>
            <a:pPr indent="-298450" lvl="1" marL="914400" rtl="0">
              <a:spcBef>
                <a:spcPts val="0"/>
              </a:spcBef>
              <a:spcAft>
                <a:spcPts val="0"/>
              </a:spcAft>
              <a:buSzPts val="1100"/>
              <a:buChar char="-"/>
            </a:pPr>
            <a:r>
              <a:rPr lang="en"/>
              <a:t>this structure is similar to the car racing game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3e3e136d6c_8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Google Shape;366;g3e3e136d6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Next step: implement DQN and train on a simple game like cartpole</a:t>
            </a:r>
            <a:endParaRPr/>
          </a:p>
          <a:p>
            <a:pPr indent="-298450" lvl="0" marL="457200" rtl="0">
              <a:spcBef>
                <a:spcPts val="0"/>
              </a:spcBef>
              <a:spcAft>
                <a:spcPts val="0"/>
              </a:spcAft>
              <a:buSzPts val="1100"/>
              <a:buChar char="-"/>
            </a:pPr>
            <a:r>
              <a:rPr lang="en"/>
              <a:t>Compute an estimate of the average Q value by taking a fixed uniform sample of states, computing the best possible Q value over all actions, and taking the mean</a:t>
            </a:r>
            <a:endParaRPr/>
          </a:p>
          <a:p>
            <a:pPr indent="-298450" lvl="0" marL="457200" rtl="0">
              <a:spcBef>
                <a:spcPts val="0"/>
              </a:spcBef>
              <a:spcAft>
                <a:spcPts val="0"/>
              </a:spcAft>
              <a:buSzPts val="1100"/>
              <a:buChar char="-"/>
            </a:pPr>
            <a:r>
              <a:rPr lang="en"/>
              <a:t>We want average Q to increase as training goes on and eventually converge. </a:t>
            </a:r>
            <a:endParaRPr/>
          </a:p>
          <a:p>
            <a:pPr indent="-298450" lvl="0" marL="457200" rtl="0">
              <a:spcBef>
                <a:spcPts val="0"/>
              </a:spcBef>
              <a:spcAft>
                <a:spcPts val="0"/>
              </a:spcAft>
              <a:buSzPts val="1100"/>
              <a:buChar char="-"/>
            </a:pPr>
            <a:r>
              <a:rPr lang="en"/>
              <a:t>Training score is a noisy measure of performance, so the average Q value is a better way to determine who well our model is learning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3e31f090bb_1_3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Google Shape;374;g3e31f090b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Need to adjust architecture since we are now dealing with images</a:t>
            </a:r>
            <a:endParaRPr/>
          </a:p>
          <a:p>
            <a:pPr indent="-298450" lvl="0" marL="457200" rtl="0">
              <a:spcBef>
                <a:spcPts val="0"/>
              </a:spcBef>
              <a:spcAft>
                <a:spcPts val="0"/>
              </a:spcAft>
              <a:buSzPts val="1100"/>
              <a:buChar char="-"/>
            </a:pPr>
            <a:r>
              <a:rPr lang="en"/>
              <a:t>Closely followed the process outlined in the Deepmind paper</a:t>
            </a:r>
            <a:endParaRPr/>
          </a:p>
          <a:p>
            <a:pPr indent="-298450" lvl="0" marL="457200" rtl="0">
              <a:spcBef>
                <a:spcPts val="0"/>
              </a:spcBef>
              <a:spcAft>
                <a:spcPts val="0"/>
              </a:spcAft>
              <a:buSzPts val="1100"/>
              <a:buChar char="-"/>
            </a:pPr>
            <a:r>
              <a:rPr lang="en"/>
              <a:t>promising results for the Atari breakout game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e3e136d6c_5_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Google Shape;383;g3e3e136d6c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We used similar techniques on a car racing game, but our results were not as successful. </a:t>
            </a:r>
            <a:endParaRPr/>
          </a:p>
          <a:p>
            <a:pPr indent="-298450" lvl="0" marL="457200" rtl="0">
              <a:spcBef>
                <a:spcPts val="0"/>
              </a:spcBef>
              <a:spcAft>
                <a:spcPts val="0"/>
              </a:spcAft>
              <a:buSzPts val="1100"/>
              <a:buChar char="-"/>
            </a:pPr>
            <a:r>
              <a:rPr lang="en"/>
              <a:t>We have experimented with different neural network architectures, parameters, image processing, etc but so far we have not seen it learn successfully.</a:t>
            </a:r>
            <a:endParaRPr/>
          </a:p>
          <a:p>
            <a:pPr indent="-298450" lvl="0" marL="457200">
              <a:spcBef>
                <a:spcPts val="0"/>
              </a:spcBef>
              <a:spcAft>
                <a:spcPts val="0"/>
              </a:spcAft>
              <a:buSzPts val="1100"/>
              <a:buChar char="-"/>
            </a:pPr>
            <a:r>
              <a:rPr lang="en"/>
              <a:t>This has been frustrating; however it demonstrates how sensitive this algorithm is.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dadcf2e6b_0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Google Shape;391;g3dadcf2e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simplified the Car Racing game to see if our algorithm can learn to go in a straight line. </a:t>
            </a:r>
            <a:endParaRPr/>
          </a:p>
          <a:p>
            <a:pPr indent="0" lvl="0" marL="0" rtl="0">
              <a:spcBef>
                <a:spcPts val="0"/>
              </a:spcBef>
              <a:spcAft>
                <a:spcPts val="0"/>
              </a:spcAft>
              <a:buNone/>
            </a:pPr>
            <a:r>
              <a:rPr lang="en"/>
              <a:t>This is very interesting because it means that In a similar environment, the agent is able to learn a simpler task. </a:t>
            </a:r>
            <a:endParaRPr/>
          </a:p>
          <a:p>
            <a:pPr indent="0" lvl="0" marL="0">
              <a:spcBef>
                <a:spcPts val="0"/>
              </a:spcBef>
              <a:spcAft>
                <a:spcPts val="0"/>
              </a:spcAft>
              <a:buNone/>
            </a:pPr>
            <a:r>
              <a:rPr lang="en"/>
              <a:t>This is something we want to keep in mind as we consider our next steps.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e31f090bb_1_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Google Shape;96;g3e31f090b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Supervised learning: training, human labeled data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3dadcf2e6b_0_3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Google Shape;401;g3dadcf2e6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3dadcf2e6b_0_3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Google Shape;408;g3dadcf2e6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Curriculum training</a:t>
            </a:r>
            <a:endParaRPr/>
          </a:p>
          <a:p>
            <a:pPr indent="-298450" lvl="1" marL="914400" rtl="0">
              <a:spcBef>
                <a:spcPts val="0"/>
              </a:spcBef>
              <a:spcAft>
                <a:spcPts val="0"/>
              </a:spcAft>
              <a:buSzPts val="1100"/>
              <a:buChar char="-"/>
            </a:pPr>
            <a:r>
              <a:rPr lang="en"/>
              <a:t>Algorithm is able to learn a simple task of going straight within this environment. Can we teach is a slightly more difficult task?</a:t>
            </a:r>
            <a:endParaRPr/>
          </a:p>
          <a:p>
            <a:pPr indent="-298450" lvl="1" marL="914400" rtl="0">
              <a:spcBef>
                <a:spcPts val="0"/>
              </a:spcBef>
              <a:spcAft>
                <a:spcPts val="0"/>
              </a:spcAft>
              <a:buSzPts val="1100"/>
              <a:buChar char="-"/>
            </a:pPr>
            <a:r>
              <a:rPr lang="en"/>
              <a:t>From there, can we teach it to run on a track with one curve? what about a circular track?</a:t>
            </a:r>
            <a:endParaRPr/>
          </a:p>
          <a:p>
            <a:pPr indent="-298450" lvl="1" marL="914400" rtl="0">
              <a:spcBef>
                <a:spcPts val="0"/>
              </a:spcBef>
              <a:spcAft>
                <a:spcPts val="0"/>
              </a:spcAft>
              <a:buSzPts val="1100"/>
              <a:buChar char="-"/>
            </a:pPr>
            <a:r>
              <a:rPr lang="en"/>
              <a:t>We can use curriculum training techniques to give our model *hints* about what it needs to do</a:t>
            </a:r>
            <a:endParaRPr/>
          </a:p>
          <a:p>
            <a:pPr indent="-298450" lvl="0" marL="457200" rtl="0">
              <a:spcBef>
                <a:spcPts val="0"/>
              </a:spcBef>
              <a:spcAft>
                <a:spcPts val="0"/>
              </a:spcAft>
              <a:buSzPts val="1100"/>
              <a:buChar char="-"/>
            </a:pPr>
            <a:r>
              <a:rPr lang="en"/>
              <a:t>Reward function: </a:t>
            </a:r>
            <a:endParaRPr/>
          </a:p>
          <a:p>
            <a:pPr indent="-298450" lvl="1" marL="914400" rtl="0">
              <a:spcBef>
                <a:spcPts val="0"/>
              </a:spcBef>
              <a:spcAft>
                <a:spcPts val="0"/>
              </a:spcAft>
              <a:buSzPts val="1100"/>
              <a:buChar char="-"/>
            </a:pPr>
            <a:r>
              <a:rPr lang="en"/>
              <a:t>Different structure than Atari games</a:t>
            </a:r>
            <a:endParaRPr/>
          </a:p>
          <a:p>
            <a:pPr indent="-298450" lvl="1" marL="914400" rtl="0">
              <a:spcBef>
                <a:spcPts val="0"/>
              </a:spcBef>
              <a:spcAft>
                <a:spcPts val="0"/>
              </a:spcAft>
              <a:buSzPts val="1100"/>
              <a:buChar char="-"/>
            </a:pPr>
            <a:r>
              <a:rPr lang="en"/>
              <a:t>gives a negative reward for each time step. </a:t>
            </a:r>
            <a:endParaRPr/>
          </a:p>
          <a:p>
            <a:pPr indent="-298450" lvl="1" marL="914400" rtl="0">
              <a:spcBef>
                <a:spcPts val="0"/>
              </a:spcBef>
              <a:spcAft>
                <a:spcPts val="0"/>
              </a:spcAft>
              <a:buSzPts val="1100"/>
              <a:buChar char="-"/>
            </a:pPr>
            <a:r>
              <a:rPr lang="en"/>
              <a:t>Perhaps it takes too long to learn a more difficult task</a:t>
            </a:r>
            <a:endParaRPr/>
          </a:p>
          <a:p>
            <a:pPr indent="-298450" lvl="1" marL="914400" rtl="0">
              <a:spcBef>
                <a:spcPts val="0"/>
              </a:spcBef>
              <a:spcAft>
                <a:spcPts val="0"/>
              </a:spcAft>
              <a:buSzPts val="1100"/>
              <a:buChar char="-"/>
            </a:pPr>
            <a:r>
              <a:rPr lang="en"/>
              <a:t>We can adjust reward function to give a higher positive reward for visiting the tiles of the track, or remove time aspect entirely</a:t>
            </a:r>
            <a:endParaRPr/>
          </a:p>
          <a:p>
            <a:pPr indent="-298450" lvl="0" marL="457200" rtl="0">
              <a:spcBef>
                <a:spcPts val="0"/>
              </a:spcBef>
              <a:spcAft>
                <a:spcPts val="0"/>
              </a:spcAft>
              <a:buSzPts val="1100"/>
              <a:buChar char="-"/>
            </a:pPr>
            <a:r>
              <a:rPr lang="en"/>
              <a:t>Prioritized Experience Replay</a:t>
            </a:r>
            <a:endParaRPr/>
          </a:p>
          <a:p>
            <a:pPr indent="-298450" lvl="1" marL="914400" rtl="0">
              <a:spcBef>
                <a:spcPts val="0"/>
              </a:spcBef>
              <a:spcAft>
                <a:spcPts val="0"/>
              </a:spcAft>
              <a:buSzPts val="1100"/>
              <a:buChar char="-"/>
            </a:pPr>
            <a:r>
              <a:rPr lang="en"/>
              <a:t>Instead of uniform sampling for experience replay</a:t>
            </a:r>
            <a:endParaRPr/>
          </a:p>
          <a:p>
            <a:pPr indent="-298450" lvl="1" marL="914400" rtl="0">
              <a:spcBef>
                <a:spcPts val="0"/>
              </a:spcBef>
              <a:spcAft>
                <a:spcPts val="0"/>
              </a:spcAft>
              <a:buSzPts val="1100"/>
              <a:buChar char="-"/>
            </a:pPr>
            <a:r>
              <a:rPr lang="en"/>
              <a:t>Experience replay lets online reinforcement learning agents remember and reuse experiences from the past</a:t>
            </a:r>
            <a:endParaRPr/>
          </a:p>
          <a:p>
            <a:pPr indent="-298450" lvl="1" marL="914400" rtl="0">
              <a:spcBef>
                <a:spcPts val="0"/>
              </a:spcBef>
              <a:spcAft>
                <a:spcPts val="0"/>
              </a:spcAft>
              <a:buSzPts val="1100"/>
              <a:buChar char="-"/>
            </a:pPr>
            <a:r>
              <a:rPr lang="en"/>
              <a:t>Technique developed by deepmind to improve success of dqn algorithm</a:t>
            </a:r>
            <a:endParaRPr/>
          </a:p>
          <a:p>
            <a:pPr indent="-298450" lvl="0" marL="457200" rtl="0">
              <a:spcBef>
                <a:spcPts val="0"/>
              </a:spcBef>
              <a:spcAft>
                <a:spcPts val="0"/>
              </a:spcAft>
              <a:buSzPts val="1100"/>
              <a:buChar char="-"/>
            </a:pPr>
            <a:r>
              <a:rPr lang="en"/>
              <a:t>These approaches may seem counterintuitive since our goal is to generalize </a:t>
            </a:r>
            <a:endParaRPr/>
          </a:p>
          <a:p>
            <a:pPr indent="-298450" lvl="0" marL="457200">
              <a:spcBef>
                <a:spcPts val="0"/>
              </a:spcBef>
              <a:spcAft>
                <a:spcPts val="0"/>
              </a:spcAft>
              <a:buSzPts val="1100"/>
              <a:buChar char="-"/>
            </a:pPr>
            <a:r>
              <a:rPr lang="en"/>
              <a:t>However, they could provide us with an insight about why our algorithm fails, which will motivate our future work</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3e3e136d6c_8_2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Google Shape;415;g3e3e136d6c_8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parameters to explore: explore rate, learning rate</a:t>
            </a:r>
            <a:endParaRPr/>
          </a:p>
          <a:p>
            <a:pPr indent="-298450" lvl="0" marL="457200" rtl="0">
              <a:spcBef>
                <a:spcPts val="0"/>
              </a:spcBef>
              <a:spcAft>
                <a:spcPts val="0"/>
              </a:spcAft>
              <a:buSzPts val="1100"/>
              <a:buChar char="-"/>
            </a:pPr>
            <a:r>
              <a:rPr lang="en"/>
              <a:t>Batch Norm</a:t>
            </a:r>
            <a:endParaRPr/>
          </a:p>
          <a:p>
            <a:pPr indent="-298450" lvl="1" marL="914400" rtl="0">
              <a:spcBef>
                <a:spcPts val="0"/>
              </a:spcBef>
              <a:spcAft>
                <a:spcPts val="0"/>
              </a:spcAft>
              <a:buSzPts val="1100"/>
              <a:buChar char="-"/>
            </a:pPr>
            <a:r>
              <a:rPr lang="en"/>
              <a:t>Introduce normalization to the architecture of the neural net</a:t>
            </a:r>
            <a:endParaRPr/>
          </a:p>
          <a:p>
            <a:pPr indent="-298450" lvl="1" marL="914400" rtl="0">
              <a:spcBef>
                <a:spcPts val="0"/>
              </a:spcBef>
              <a:spcAft>
                <a:spcPts val="0"/>
              </a:spcAft>
              <a:buSzPts val="1100"/>
              <a:buChar char="-"/>
            </a:pPr>
            <a:r>
              <a:rPr lang="en"/>
              <a:t>Our hypothesis is that our algorithm is overfitting, which is why its unable to generalize to new environments. Batch Norm is known to act as a regularizer which can help prevent overfitting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3e31f090bb_0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Google Shape;422;g3e31f090b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dadcf2e6b_0_4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Google Shape;103;g3dadcf2e6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3e31f090bb_1_2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Google Shape;111;g3e31f090b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e31f090bb_1_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Google Shape;119;g3e31f090b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e3e136d6c_8_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Google Shape;127;g3e3e136d6c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e31f090bb_0_6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Google Shape;135;g3e31f090b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Will use the game Cart Pole as a running example throughout the talk </a:t>
            </a:r>
            <a:endParaRPr/>
          </a:p>
          <a:p>
            <a:pPr indent="-298450" lvl="0" marL="457200" rtl="0">
              <a:spcBef>
                <a:spcPts val="0"/>
              </a:spcBef>
              <a:spcAft>
                <a:spcPts val="0"/>
              </a:spcAft>
              <a:buSzPts val="1100"/>
              <a:buChar char="-"/>
            </a:pPr>
            <a:r>
              <a:rPr lang="en"/>
              <a:t>The ‘cart’ (black box) can move left or right along the x axis (black line)</a:t>
            </a:r>
            <a:endParaRPr/>
          </a:p>
          <a:p>
            <a:pPr indent="-298450" lvl="0" marL="457200" rtl="0">
              <a:spcBef>
                <a:spcPts val="0"/>
              </a:spcBef>
              <a:spcAft>
                <a:spcPts val="0"/>
              </a:spcAft>
              <a:buSzPts val="1100"/>
              <a:buChar char="-"/>
            </a:pPr>
            <a:r>
              <a:rPr lang="en"/>
              <a:t>The pole balances on top of the cart </a:t>
            </a:r>
            <a:endParaRPr/>
          </a:p>
          <a:p>
            <a:pPr indent="-298450" lvl="0" marL="457200" rtl="0">
              <a:spcBef>
                <a:spcPts val="0"/>
              </a:spcBef>
              <a:spcAft>
                <a:spcPts val="0"/>
              </a:spcAft>
              <a:buSzPts val="1100"/>
              <a:buChar char="-"/>
            </a:pPr>
            <a:r>
              <a:rPr lang="en"/>
              <a:t>The goal is to move the cart left and right so that the pole remains balanced</a:t>
            </a:r>
            <a:endParaRPr/>
          </a:p>
          <a:p>
            <a:pPr indent="-298450" lvl="0" marL="457200" rtl="0">
              <a:spcBef>
                <a:spcPts val="0"/>
              </a:spcBef>
              <a:spcAft>
                <a:spcPts val="0"/>
              </a:spcAft>
              <a:buSzPts val="1100"/>
              <a:buChar char="-"/>
            </a:pPr>
            <a:r>
              <a:rPr lang="en"/>
              <a:t>The game ends when the pole is more than 15 degrees from the vertical </a:t>
            </a:r>
            <a:endParaRPr/>
          </a:p>
          <a:p>
            <a:pPr indent="-298450" lvl="0" marL="457200">
              <a:spcBef>
                <a:spcPts val="0"/>
              </a:spcBef>
              <a:spcAft>
                <a:spcPts val="0"/>
              </a:spcAft>
              <a:buSzPts val="1100"/>
              <a:buChar char="-"/>
            </a:pPr>
            <a:r>
              <a:rPr lang="en"/>
              <a:t>Our goal is to train an agent to play this game successfully: correctly tell us when to move left or right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1" name="Google Shape;11;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2" name="Google Shape;12;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8" name="Shape 58"/>
        <p:cNvGrpSpPr/>
        <p:nvPr/>
      </p:nvGrpSpPr>
      <p:grpSpPr>
        <a:xfrm>
          <a:off x="0" y="0"/>
          <a:ext cx="0" cy="0"/>
          <a:chOff x="0" y="0"/>
          <a:chExt cx="0" cy="0"/>
        </a:xfrm>
      </p:grpSpPr>
      <p:grpSp>
        <p:nvGrpSpPr>
          <p:cNvPr id="59" name="Google Shape;59;p11"/>
          <p:cNvGrpSpPr/>
          <p:nvPr/>
        </p:nvGrpSpPr>
        <p:grpSpPr>
          <a:xfrm>
            <a:off x="6098378" y="5"/>
            <a:ext cx="3045625" cy="2030570"/>
            <a:chOff x="6098378" y="5"/>
            <a:chExt cx="3045625" cy="2030570"/>
          </a:xfrm>
        </p:grpSpPr>
        <p:sp>
          <p:nvSpPr>
            <p:cNvPr id="60" name="Google Shape;60;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Google Shape;61;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Google Shape;62;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 name="Google Shape;63;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 name="Google Shape;64;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5" name="Google Shape;65;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6" name="Google Shape;66;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67" name="Google Shape;67;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8" name="Shape 68"/>
        <p:cNvGrpSpPr/>
        <p:nvPr/>
      </p:nvGrpSpPr>
      <p:grpSpPr>
        <a:xfrm>
          <a:off x="0" y="0"/>
          <a:ext cx="0" cy="0"/>
          <a:chOff x="0" y="0"/>
          <a:chExt cx="0" cy="0"/>
        </a:xfrm>
      </p:grpSpPr>
      <p:sp>
        <p:nvSpPr>
          <p:cNvPr id="69" name="Google Shape;69;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3" name="Shape 13"/>
        <p:cNvGrpSpPr/>
        <p:nvPr/>
      </p:nvGrpSpPr>
      <p:grpSpPr>
        <a:xfrm>
          <a:off x="0" y="0"/>
          <a:ext cx="0" cy="0"/>
          <a:chOff x="0" y="0"/>
          <a:chExt cx="0" cy="0"/>
        </a:xfrm>
      </p:grpSpPr>
      <p:grpSp>
        <p:nvGrpSpPr>
          <p:cNvPr id="14" name="Google Shape;14;p3"/>
          <p:cNvGrpSpPr/>
          <p:nvPr/>
        </p:nvGrpSpPr>
        <p:grpSpPr>
          <a:xfrm>
            <a:off x="6098378" y="5"/>
            <a:ext cx="3045625" cy="2030570"/>
            <a:chOff x="6098378" y="5"/>
            <a:chExt cx="3045625" cy="2030570"/>
          </a:xfrm>
        </p:grpSpPr>
        <p:sp>
          <p:nvSpPr>
            <p:cNvPr id="15" name="Google Shape;15;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Google Shape;16;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Google Shape;17;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Google Shape;18;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 name="Google Shape;19;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 name="Google Shape;20;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1" name="Google Shape;21;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Google Shape;26;p4"/>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9" name="Shape 39"/>
        <p:cNvGrpSpPr/>
        <p:nvPr/>
      </p:nvGrpSpPr>
      <p:grpSpPr>
        <a:xfrm>
          <a:off x="0" y="0"/>
          <a:ext cx="0" cy="0"/>
          <a:chOff x="0" y="0"/>
          <a:chExt cx="0" cy="0"/>
        </a:xfrm>
      </p:grpSpPr>
      <p:grpSp>
        <p:nvGrpSpPr>
          <p:cNvPr id="40" name="Google Shape;40;p8"/>
          <p:cNvGrpSpPr/>
          <p:nvPr/>
        </p:nvGrpSpPr>
        <p:grpSpPr>
          <a:xfrm>
            <a:off x="6098378" y="5"/>
            <a:ext cx="3045625" cy="2030570"/>
            <a:chOff x="6098378" y="5"/>
            <a:chExt cx="3045625" cy="2030570"/>
          </a:xfrm>
        </p:grpSpPr>
        <p:sp>
          <p:nvSpPr>
            <p:cNvPr id="41" name="Google Shape;41;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Google Shape;42;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Google Shape;43;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Google Shape;44;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Google Shape;45;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 name="Google Shape;46;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 name="Google Shape;52;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sp>
        <p:nvSpPr>
          <p:cNvPr id="56" name="Google Shape;56;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7" name="Google Shape;57;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9.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1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gif"/><Relationship Id="rId4" Type="http://schemas.openxmlformats.org/officeDocument/2006/relationships/image" Target="../media/image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gif"/><Relationship Id="rId4" Type="http://schemas.openxmlformats.org/officeDocument/2006/relationships/image" Target="../media/image3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gif"/><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3" name="Shape 73"/>
        <p:cNvGrpSpPr/>
        <p:nvPr/>
      </p:nvGrpSpPr>
      <p:grpSpPr>
        <a:xfrm>
          <a:off x="0" y="0"/>
          <a:ext cx="0" cy="0"/>
          <a:chOff x="0" y="0"/>
          <a:chExt cx="0" cy="0"/>
        </a:xfrm>
      </p:grpSpPr>
      <p:sp>
        <p:nvSpPr>
          <p:cNvPr id="74" name="Google Shape;74;p13"/>
          <p:cNvSpPr txBox="1"/>
          <p:nvPr>
            <p:ph type="ctrTitle"/>
          </p:nvPr>
        </p:nvSpPr>
        <p:spPr>
          <a:xfrm>
            <a:off x="460950" y="566950"/>
            <a:ext cx="8222100" cy="14010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b="1" lang="en" sz="3600">
                <a:solidFill>
                  <a:schemeClr val="dk1"/>
                </a:solidFill>
              </a:rPr>
              <a:t>Exploration of Reinforcement Learning in Computer Games</a:t>
            </a:r>
            <a:endParaRPr b="1" sz="3600">
              <a:solidFill>
                <a:schemeClr val="dk1"/>
              </a:solidFill>
            </a:endParaRPr>
          </a:p>
        </p:txBody>
      </p:sp>
      <p:sp>
        <p:nvSpPr>
          <p:cNvPr id="75" name="Google Shape;75;p13"/>
          <p:cNvSpPr txBox="1"/>
          <p:nvPr>
            <p:ph idx="1" type="subTitle"/>
          </p:nvPr>
        </p:nvSpPr>
        <p:spPr>
          <a:xfrm>
            <a:off x="548700" y="2120425"/>
            <a:ext cx="8046600" cy="238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00"/>
                </a:solidFill>
              </a:rPr>
              <a:t>Jiajing Guan, Patrik Gerber, Elvis Nunez, Kaman Phamdo</a:t>
            </a:r>
            <a:endParaRPr sz="1800">
              <a:solidFill>
                <a:srgbClr val="000000"/>
              </a:solidFill>
            </a:endParaRPr>
          </a:p>
          <a:p>
            <a:pPr indent="0" lvl="0" marL="0" rtl="0" algn="ctr">
              <a:spcBef>
                <a:spcPts val="0"/>
              </a:spcBef>
              <a:spcAft>
                <a:spcPts val="0"/>
              </a:spcAft>
              <a:buNone/>
            </a:pPr>
            <a:r>
              <a:t/>
            </a:r>
            <a:endParaRPr sz="1800">
              <a:solidFill>
                <a:srgbClr val="000000"/>
              </a:solidFill>
            </a:endParaRPr>
          </a:p>
          <a:p>
            <a:pPr indent="0" lvl="0" marL="0" rtl="0" algn="ctr">
              <a:spcBef>
                <a:spcPts val="0"/>
              </a:spcBef>
              <a:spcAft>
                <a:spcPts val="0"/>
              </a:spcAft>
              <a:buNone/>
            </a:pPr>
            <a:r>
              <a:rPr lang="en" sz="1800" u="sng">
                <a:solidFill>
                  <a:srgbClr val="000000"/>
                </a:solidFill>
              </a:rPr>
              <a:t>Academic Mentor: </a:t>
            </a:r>
            <a:endParaRPr sz="1800" u="sng">
              <a:solidFill>
                <a:srgbClr val="000000"/>
              </a:solidFill>
            </a:endParaRPr>
          </a:p>
          <a:p>
            <a:pPr indent="0" lvl="0" marL="0" rtl="0" algn="ctr">
              <a:spcBef>
                <a:spcPts val="0"/>
              </a:spcBef>
              <a:spcAft>
                <a:spcPts val="0"/>
              </a:spcAft>
              <a:buNone/>
            </a:pPr>
            <a:r>
              <a:rPr lang="en" sz="1800">
                <a:solidFill>
                  <a:srgbClr val="000000"/>
                </a:solidFill>
              </a:rPr>
              <a:t>Tonmoy Monsoor</a:t>
            </a:r>
            <a:endParaRPr sz="1800">
              <a:solidFill>
                <a:srgbClr val="000000"/>
              </a:solidFill>
            </a:endParaRPr>
          </a:p>
          <a:p>
            <a:pPr indent="0" lvl="0" marL="0" rtl="0" algn="ctr">
              <a:spcBef>
                <a:spcPts val="0"/>
              </a:spcBef>
              <a:spcAft>
                <a:spcPts val="0"/>
              </a:spcAft>
              <a:buNone/>
            </a:pPr>
            <a:r>
              <a:t/>
            </a:r>
            <a:endParaRPr sz="1800">
              <a:solidFill>
                <a:srgbClr val="000000"/>
              </a:solidFill>
            </a:endParaRPr>
          </a:p>
          <a:p>
            <a:pPr indent="0" lvl="0" marL="0" rtl="0" algn="ctr">
              <a:spcBef>
                <a:spcPts val="0"/>
              </a:spcBef>
              <a:spcAft>
                <a:spcPts val="0"/>
              </a:spcAft>
              <a:buNone/>
            </a:pPr>
            <a:r>
              <a:rPr lang="en" sz="1800" u="sng">
                <a:solidFill>
                  <a:srgbClr val="000000"/>
                </a:solidFill>
              </a:rPr>
              <a:t>Sponsoring Mentors: </a:t>
            </a:r>
            <a:endParaRPr sz="1800" u="sng">
              <a:solidFill>
                <a:srgbClr val="000000"/>
              </a:solidFill>
            </a:endParaRPr>
          </a:p>
          <a:p>
            <a:pPr indent="0" lvl="0" marL="0" rtl="0" algn="ctr">
              <a:spcBef>
                <a:spcPts val="0"/>
              </a:spcBef>
              <a:spcAft>
                <a:spcPts val="0"/>
              </a:spcAft>
              <a:buNone/>
            </a:pPr>
            <a:r>
              <a:rPr lang="en" sz="1800">
                <a:solidFill>
                  <a:srgbClr val="000000"/>
                </a:solidFill>
              </a:rPr>
              <a:t>Nicholas Malaya, Abhinav Vishnu, Alan Lee</a:t>
            </a:r>
            <a:endParaRPr sz="1800">
              <a:solidFill>
                <a:srgbClr val="000000"/>
              </a:solidFill>
            </a:endParaRPr>
          </a:p>
          <a:p>
            <a:pPr indent="0" lvl="0" marL="0" rtl="0">
              <a:spcBef>
                <a:spcPts val="0"/>
              </a:spcBef>
              <a:spcAft>
                <a:spcPts val="0"/>
              </a:spcAft>
              <a:buNone/>
            </a:pPr>
            <a:r>
              <a:t/>
            </a:r>
            <a:endParaRPr>
              <a:solidFill>
                <a:srgbClr val="000000"/>
              </a:solidFill>
            </a:endParaRPr>
          </a:p>
        </p:txBody>
      </p:sp>
      <p:pic>
        <p:nvPicPr>
          <p:cNvPr id="76" name="Google Shape;76;p13"/>
          <p:cNvPicPr preferRelativeResize="0"/>
          <p:nvPr/>
        </p:nvPicPr>
        <p:blipFill>
          <a:blip r:embed="rId3">
            <a:alphaModFix/>
          </a:blip>
          <a:stretch>
            <a:fillRect/>
          </a:stretch>
        </p:blipFill>
        <p:spPr>
          <a:xfrm>
            <a:off x="285175" y="4384350"/>
            <a:ext cx="1563650" cy="665275"/>
          </a:xfrm>
          <a:prstGeom prst="rect">
            <a:avLst/>
          </a:prstGeom>
          <a:noFill/>
          <a:ln>
            <a:noFill/>
          </a:ln>
        </p:spPr>
      </p:pic>
      <p:pic>
        <p:nvPicPr>
          <p:cNvPr id="77" name="Google Shape;77;p13"/>
          <p:cNvPicPr preferRelativeResize="0"/>
          <p:nvPr/>
        </p:nvPicPr>
        <p:blipFill>
          <a:blip r:embed="rId4">
            <a:alphaModFix/>
          </a:blip>
          <a:stretch>
            <a:fillRect/>
          </a:stretch>
        </p:blipFill>
        <p:spPr>
          <a:xfrm>
            <a:off x="6818675" y="4355063"/>
            <a:ext cx="2126801" cy="571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Cart Pole Reinforcement Learning Diagram</a:t>
            </a:r>
            <a:endParaRPr/>
          </a:p>
        </p:txBody>
      </p:sp>
      <p:pic>
        <p:nvPicPr>
          <p:cNvPr id="148" name="Google Shape;148;p22"/>
          <p:cNvPicPr preferRelativeResize="0"/>
          <p:nvPr/>
        </p:nvPicPr>
        <p:blipFill rotWithShape="1">
          <a:blip r:embed="rId3">
            <a:alphaModFix/>
          </a:blip>
          <a:srcRect b="0" l="24747" r="21836" t="27525"/>
          <a:stretch/>
        </p:blipFill>
        <p:spPr>
          <a:xfrm>
            <a:off x="6591375" y="2056325"/>
            <a:ext cx="1905499" cy="1723575"/>
          </a:xfrm>
          <a:prstGeom prst="rect">
            <a:avLst/>
          </a:prstGeom>
          <a:noFill/>
          <a:ln>
            <a:noFill/>
          </a:ln>
        </p:spPr>
      </p:pic>
      <p:pic>
        <p:nvPicPr>
          <p:cNvPr id="149" name="Google Shape;149;p22"/>
          <p:cNvPicPr preferRelativeResize="0"/>
          <p:nvPr/>
        </p:nvPicPr>
        <p:blipFill rotWithShape="1">
          <a:blip r:embed="rId4">
            <a:alphaModFix/>
          </a:blip>
          <a:srcRect b="0" l="28032" r="18654" t="0"/>
          <a:stretch/>
        </p:blipFill>
        <p:spPr>
          <a:xfrm>
            <a:off x="684224" y="2306775"/>
            <a:ext cx="2001003" cy="1665501"/>
          </a:xfrm>
          <a:prstGeom prst="rect">
            <a:avLst/>
          </a:prstGeom>
          <a:noFill/>
          <a:ln>
            <a:noFill/>
          </a:ln>
        </p:spPr>
      </p:pic>
      <p:sp>
        <p:nvSpPr>
          <p:cNvPr id="150" name="Google Shape;150;p22"/>
          <p:cNvSpPr/>
          <p:nvPr/>
        </p:nvSpPr>
        <p:spPr>
          <a:xfrm>
            <a:off x="2744400" y="2732425"/>
            <a:ext cx="3559200" cy="371400"/>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Google Shape;151;p22"/>
          <p:cNvSpPr/>
          <p:nvPr/>
        </p:nvSpPr>
        <p:spPr>
          <a:xfrm>
            <a:off x="1677750" y="1774150"/>
            <a:ext cx="5868300" cy="479400"/>
          </a:xfrm>
          <a:prstGeom prst="uturnArrow">
            <a:avLst>
              <a:gd fmla="val 25000" name="adj1"/>
              <a:gd fmla="val 25000" name="adj2"/>
              <a:gd fmla="val 25000" name="adj3"/>
              <a:gd fmla="val 43750" name="adj4"/>
              <a:gd fmla="val 75000" name="adj5"/>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Google Shape;152;p22"/>
          <p:cNvSpPr/>
          <p:nvPr/>
        </p:nvSpPr>
        <p:spPr>
          <a:xfrm rot="-10799652">
            <a:off x="1563900" y="3655175"/>
            <a:ext cx="5920200" cy="599100"/>
          </a:xfrm>
          <a:prstGeom prst="uturnArrow">
            <a:avLst>
              <a:gd fmla="val 25000" name="adj1"/>
              <a:gd fmla="val 25000" name="adj2"/>
              <a:gd fmla="val 25000" name="adj3"/>
              <a:gd fmla="val 43750" name="adj4"/>
              <a:gd fmla="val 75000" name="adj5"/>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53" name="Google Shape;153;p22"/>
          <p:cNvPicPr preferRelativeResize="0"/>
          <p:nvPr/>
        </p:nvPicPr>
        <p:blipFill>
          <a:blip r:embed="rId5">
            <a:alphaModFix/>
          </a:blip>
          <a:stretch>
            <a:fillRect/>
          </a:stretch>
        </p:blipFill>
        <p:spPr>
          <a:xfrm>
            <a:off x="4272186" y="1210269"/>
            <a:ext cx="2319170" cy="371400"/>
          </a:xfrm>
          <a:prstGeom prst="rect">
            <a:avLst/>
          </a:prstGeom>
          <a:noFill/>
          <a:ln>
            <a:noFill/>
          </a:ln>
        </p:spPr>
      </p:pic>
      <p:sp>
        <p:nvSpPr>
          <p:cNvPr id="154" name="Google Shape;154;p22"/>
          <p:cNvSpPr txBox="1"/>
          <p:nvPr/>
        </p:nvSpPr>
        <p:spPr>
          <a:xfrm>
            <a:off x="2421150" y="1156275"/>
            <a:ext cx="1773300" cy="47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t>Observations:</a:t>
            </a:r>
            <a:endParaRPr sz="2000"/>
          </a:p>
        </p:txBody>
      </p:sp>
      <p:sp>
        <p:nvSpPr>
          <p:cNvPr id="155" name="Google Shape;155;p22"/>
          <p:cNvSpPr txBox="1"/>
          <p:nvPr/>
        </p:nvSpPr>
        <p:spPr>
          <a:xfrm>
            <a:off x="2636400" y="4254575"/>
            <a:ext cx="3667200" cy="479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000"/>
              <a:t>Actions: Left/Right</a:t>
            </a:r>
            <a:endParaRPr sz="2000"/>
          </a:p>
        </p:txBody>
      </p:sp>
      <p:sp>
        <p:nvSpPr>
          <p:cNvPr id="156" name="Google Shape;156;p22"/>
          <p:cNvSpPr txBox="1"/>
          <p:nvPr/>
        </p:nvSpPr>
        <p:spPr>
          <a:xfrm>
            <a:off x="2685213" y="2306763"/>
            <a:ext cx="3774900" cy="47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t>Reward: +1 for every time step</a:t>
            </a:r>
            <a:endParaRPr sz="2000"/>
          </a:p>
        </p:txBody>
      </p:sp>
      <p:sp>
        <p:nvSpPr>
          <p:cNvPr id="157" name="Google Shape;157;p22"/>
          <p:cNvSpPr/>
          <p:nvPr/>
        </p:nvSpPr>
        <p:spPr>
          <a:xfrm>
            <a:off x="7232125" y="2934875"/>
            <a:ext cx="624000" cy="479400"/>
          </a:xfrm>
          <a:prstGeom prst="ellipse">
            <a:avLst/>
          </a:prstGeom>
          <a:noFill/>
          <a:ln cap="flat" cmpd="sng" w="38100">
            <a:solidFill>
              <a:srgbClr val="7890C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6000"/>
          </a:p>
        </p:txBody>
      </p:sp>
      <p:cxnSp>
        <p:nvCxnSpPr>
          <p:cNvPr id="158" name="Google Shape;158;p22"/>
          <p:cNvCxnSpPr>
            <a:stCxn id="157" idx="7"/>
            <a:endCxn id="159" idx="2"/>
          </p:cNvCxnSpPr>
          <p:nvPr/>
        </p:nvCxnSpPr>
        <p:spPr>
          <a:xfrm flipH="1" rot="10800000">
            <a:off x="7764742" y="2483682"/>
            <a:ext cx="535800" cy="521400"/>
          </a:xfrm>
          <a:prstGeom prst="straightConnector1">
            <a:avLst/>
          </a:prstGeom>
          <a:noFill/>
          <a:ln cap="flat" cmpd="sng" w="28575">
            <a:solidFill>
              <a:schemeClr val="accent6"/>
            </a:solidFill>
            <a:prstDash val="solid"/>
            <a:round/>
            <a:headEnd len="med" w="med" type="none"/>
            <a:tailEnd len="med" w="med" type="triangle"/>
          </a:ln>
        </p:spPr>
      </p:cxnSp>
      <p:sp>
        <p:nvSpPr>
          <p:cNvPr id="159" name="Google Shape;159;p22"/>
          <p:cNvSpPr txBox="1"/>
          <p:nvPr/>
        </p:nvSpPr>
        <p:spPr>
          <a:xfrm>
            <a:off x="7857375" y="1962275"/>
            <a:ext cx="886500" cy="52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chemeClr val="accent6"/>
                </a:solidFill>
              </a:rPr>
              <a:t>Agent</a:t>
            </a:r>
            <a:endParaRPr sz="2000">
              <a:solidFill>
                <a:schemeClr val="accent6"/>
              </a:solidFill>
            </a:endParaRPr>
          </a:p>
        </p:txBody>
      </p:sp>
      <p:sp>
        <p:nvSpPr>
          <p:cNvPr id="160" name="Google Shape;160;p22"/>
          <p:cNvSpPr txBox="1"/>
          <p:nvPr/>
        </p:nvSpPr>
        <p:spPr>
          <a:xfrm>
            <a:off x="844425" y="2242575"/>
            <a:ext cx="1840800" cy="60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E06666"/>
                </a:solidFill>
              </a:rPr>
              <a:t>Environment</a:t>
            </a:r>
            <a:endParaRPr sz="2000">
              <a:solidFill>
                <a:srgbClr val="E06666"/>
              </a:solidFill>
            </a:endParaRPr>
          </a:p>
        </p:txBody>
      </p:sp>
      <p:sp>
        <p:nvSpPr>
          <p:cNvPr id="161" name="Google Shape;161;p22"/>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Goal</a:t>
            </a:r>
            <a:endParaRPr/>
          </a:p>
        </p:txBody>
      </p:sp>
      <p:sp>
        <p:nvSpPr>
          <p:cNvPr id="167" name="Google Shape;167;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Determine optimal action given current state of game</a:t>
            </a:r>
            <a:endParaRPr sz="2000"/>
          </a:p>
          <a:p>
            <a:pPr indent="0" lvl="0" marL="0">
              <a:spcBef>
                <a:spcPts val="1600"/>
              </a:spcBef>
              <a:spcAft>
                <a:spcPts val="1600"/>
              </a:spcAft>
              <a:buNone/>
            </a:pPr>
            <a:r>
              <a:t/>
            </a:r>
            <a:endParaRPr/>
          </a:p>
        </p:txBody>
      </p:sp>
      <p:pic>
        <p:nvPicPr>
          <p:cNvPr id="168" name="Google Shape;168;p23"/>
          <p:cNvPicPr preferRelativeResize="0"/>
          <p:nvPr/>
        </p:nvPicPr>
        <p:blipFill>
          <a:blip r:embed="rId3">
            <a:alphaModFix/>
          </a:blip>
          <a:stretch>
            <a:fillRect/>
          </a:stretch>
        </p:blipFill>
        <p:spPr>
          <a:xfrm>
            <a:off x="232413" y="1978175"/>
            <a:ext cx="8679175" cy="2703551"/>
          </a:xfrm>
          <a:prstGeom prst="rect">
            <a:avLst/>
          </a:prstGeom>
          <a:noFill/>
          <a:ln>
            <a:noFill/>
          </a:ln>
        </p:spPr>
      </p:pic>
      <p:sp>
        <p:nvSpPr>
          <p:cNvPr id="169" name="Google Shape;169;p23"/>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Overview</a:t>
            </a:r>
            <a:endParaRPr/>
          </a:p>
        </p:txBody>
      </p:sp>
      <p:sp>
        <p:nvSpPr>
          <p:cNvPr id="175" name="Google Shape;175;p2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Introduction</a:t>
            </a:r>
            <a:endParaRPr sz="2400"/>
          </a:p>
          <a:p>
            <a:pPr indent="-381000" lvl="0" marL="457200" rtl="0">
              <a:spcBef>
                <a:spcPts val="0"/>
              </a:spcBef>
              <a:spcAft>
                <a:spcPts val="0"/>
              </a:spcAft>
              <a:buSzPts val="2400"/>
              <a:buChar char="●"/>
            </a:pPr>
            <a:r>
              <a:rPr b="1" lang="en" sz="2400"/>
              <a:t>Tabular Q-Learning</a:t>
            </a:r>
            <a:endParaRPr sz="2400"/>
          </a:p>
          <a:p>
            <a:pPr indent="-381000" lvl="0" marL="457200" rtl="0">
              <a:spcBef>
                <a:spcPts val="0"/>
              </a:spcBef>
              <a:spcAft>
                <a:spcPts val="0"/>
              </a:spcAft>
              <a:buSzPts val="2400"/>
              <a:buChar char="●"/>
            </a:pPr>
            <a:r>
              <a:rPr lang="en" sz="2400"/>
              <a:t>Deep Q-Learning</a:t>
            </a:r>
            <a:endParaRPr sz="2400"/>
          </a:p>
          <a:p>
            <a:pPr indent="-381000" lvl="0" marL="457200" rtl="0">
              <a:spcBef>
                <a:spcPts val="0"/>
              </a:spcBef>
              <a:spcAft>
                <a:spcPts val="0"/>
              </a:spcAft>
              <a:buSzPts val="2400"/>
              <a:buChar char="●"/>
            </a:pPr>
            <a:r>
              <a:rPr lang="en" sz="2400"/>
              <a:t>Intermediate</a:t>
            </a:r>
            <a:r>
              <a:rPr lang="en" sz="2400"/>
              <a:t> Results</a:t>
            </a:r>
            <a:endParaRPr sz="2400"/>
          </a:p>
          <a:p>
            <a:pPr indent="-381000" lvl="0" marL="457200" rtl="0">
              <a:spcBef>
                <a:spcPts val="0"/>
              </a:spcBef>
              <a:spcAft>
                <a:spcPts val="0"/>
              </a:spcAft>
              <a:buSzPts val="2400"/>
              <a:buChar char="●"/>
            </a:pPr>
            <a:r>
              <a:rPr lang="en" sz="2400"/>
              <a:t>Further Work</a:t>
            </a:r>
            <a:endParaRPr sz="2400"/>
          </a:p>
          <a:p>
            <a:pPr indent="0" lvl="0" marL="457200" rtl="0">
              <a:spcBef>
                <a:spcPts val="1600"/>
              </a:spcBef>
              <a:spcAft>
                <a:spcPts val="1600"/>
              </a:spcAft>
              <a:buNone/>
            </a:pPr>
            <a:r>
              <a:t/>
            </a:r>
            <a:endParaRPr/>
          </a:p>
        </p:txBody>
      </p:sp>
      <p:sp>
        <p:nvSpPr>
          <p:cNvPr id="176" name="Google Shape;176;p24"/>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Q-Learning</a:t>
            </a:r>
            <a:endParaRPr/>
          </a:p>
        </p:txBody>
      </p:sp>
      <p:sp>
        <p:nvSpPr>
          <p:cNvPr id="182" name="Google Shape;182;p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Let </a:t>
            </a:r>
            <a:r>
              <a:rPr i="1" lang="en" sz="2000"/>
              <a:t>S </a:t>
            </a:r>
            <a:r>
              <a:rPr lang="en" sz="2000"/>
              <a:t>be state space, and </a:t>
            </a:r>
            <a:r>
              <a:rPr i="1" lang="en" sz="2000"/>
              <a:t>A </a:t>
            </a:r>
            <a:r>
              <a:rPr lang="en" sz="2000"/>
              <a:t>be the action space</a:t>
            </a:r>
            <a:endParaRPr sz="2000"/>
          </a:p>
          <a:p>
            <a:pPr indent="-355600" lvl="0" marL="457200" rtl="0">
              <a:spcBef>
                <a:spcPts val="0"/>
              </a:spcBef>
              <a:spcAft>
                <a:spcPts val="0"/>
              </a:spcAft>
              <a:buSzPts val="2000"/>
              <a:buChar char="●"/>
            </a:pPr>
            <a:r>
              <a:rPr lang="en" sz="2000"/>
              <a:t>Define function </a:t>
            </a:r>
            <a:r>
              <a:rPr i="1" lang="en" sz="2000"/>
              <a:t>Q(s,a) </a:t>
            </a:r>
            <a:r>
              <a:rPr lang="en" sz="2000"/>
              <a:t>that measures how “good” it is to take action </a:t>
            </a:r>
            <a:r>
              <a:rPr i="1" lang="en" sz="2000"/>
              <a:t>a </a:t>
            </a:r>
            <a:r>
              <a:rPr lang="en" sz="2000"/>
              <a:t>given the agent is in state </a:t>
            </a:r>
            <a:r>
              <a:rPr i="1" lang="en" sz="2000"/>
              <a:t>s</a:t>
            </a:r>
            <a:endParaRPr i="1" sz="2000"/>
          </a:p>
          <a:p>
            <a:pPr indent="0" lvl="0" marL="0" rtl="0">
              <a:spcBef>
                <a:spcPts val="1600"/>
              </a:spcBef>
              <a:spcAft>
                <a:spcPts val="1600"/>
              </a:spcAft>
              <a:buNone/>
            </a:pPr>
            <a:r>
              <a:t/>
            </a:r>
            <a:endParaRPr sz="2000"/>
          </a:p>
        </p:txBody>
      </p:sp>
      <p:pic>
        <p:nvPicPr>
          <p:cNvPr id="183" name="Google Shape;183;p25"/>
          <p:cNvPicPr preferRelativeResize="0"/>
          <p:nvPr/>
        </p:nvPicPr>
        <p:blipFill>
          <a:blip r:embed="rId3">
            <a:alphaModFix/>
          </a:blip>
          <a:stretch>
            <a:fillRect/>
          </a:stretch>
        </p:blipFill>
        <p:spPr>
          <a:xfrm>
            <a:off x="2757538" y="2785150"/>
            <a:ext cx="3628925" cy="529550"/>
          </a:xfrm>
          <a:prstGeom prst="rect">
            <a:avLst/>
          </a:prstGeom>
          <a:noFill/>
          <a:ln>
            <a:noFill/>
          </a:ln>
        </p:spPr>
      </p:pic>
      <p:sp>
        <p:nvSpPr>
          <p:cNvPr id="184" name="Google Shape;184;p25"/>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Q-learning</a:t>
            </a:r>
            <a:endParaRPr/>
          </a:p>
        </p:txBody>
      </p:sp>
      <p:sp>
        <p:nvSpPr>
          <p:cNvPr id="190" name="Google Shape;190;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Use </a:t>
            </a:r>
            <a:r>
              <a:rPr i="1" lang="en" sz="2000"/>
              <a:t>Q </a:t>
            </a:r>
            <a:r>
              <a:rPr lang="en" sz="2000"/>
              <a:t>to determine action at state </a:t>
            </a:r>
            <a:r>
              <a:rPr i="1" lang="en" sz="2000"/>
              <a:t>s</a:t>
            </a:r>
            <a:r>
              <a:rPr baseline="-25000" i="1" lang="en" sz="2000"/>
              <a:t>t </a:t>
            </a:r>
            <a:endParaRPr baseline="-25000" i="1" sz="2000"/>
          </a:p>
          <a:p>
            <a:pPr indent="0" lvl="0" marL="0" rtl="0">
              <a:spcBef>
                <a:spcPts val="1600"/>
              </a:spcBef>
              <a:spcAft>
                <a:spcPts val="0"/>
              </a:spcAft>
              <a:buNone/>
            </a:pPr>
            <a:r>
              <a:t/>
            </a:r>
            <a:endParaRPr sz="2000"/>
          </a:p>
          <a:p>
            <a:pPr indent="0" lvl="0" marL="0" rtl="0">
              <a:spcBef>
                <a:spcPts val="1600"/>
              </a:spcBef>
              <a:spcAft>
                <a:spcPts val="1600"/>
              </a:spcAft>
              <a:buNone/>
            </a:pPr>
            <a:r>
              <a:t/>
            </a:r>
            <a:endParaRPr sz="2000"/>
          </a:p>
        </p:txBody>
      </p:sp>
      <p:pic>
        <p:nvPicPr>
          <p:cNvPr id="191" name="Google Shape;191;p26"/>
          <p:cNvPicPr preferRelativeResize="0"/>
          <p:nvPr/>
        </p:nvPicPr>
        <p:blipFill>
          <a:blip r:embed="rId3">
            <a:alphaModFix/>
          </a:blip>
          <a:stretch>
            <a:fillRect/>
          </a:stretch>
        </p:blipFill>
        <p:spPr>
          <a:xfrm>
            <a:off x="2157812" y="2445175"/>
            <a:ext cx="4828376" cy="698075"/>
          </a:xfrm>
          <a:prstGeom prst="rect">
            <a:avLst/>
          </a:prstGeom>
          <a:noFill/>
          <a:ln>
            <a:noFill/>
          </a:ln>
        </p:spPr>
      </p:pic>
      <p:sp>
        <p:nvSpPr>
          <p:cNvPr id="192" name="Google Shape;192;p26"/>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Q-learning</a:t>
            </a:r>
            <a:endParaRPr/>
          </a:p>
        </p:txBody>
      </p:sp>
      <p:sp>
        <p:nvSpPr>
          <p:cNvPr id="198" name="Google Shape;198;p2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How to define Q to capture “goodness” of a state-action pair?</a:t>
            </a:r>
            <a:endParaRPr sz="2000"/>
          </a:p>
          <a:p>
            <a:pPr indent="-355600" lvl="0" marL="457200" rtl="0">
              <a:spcBef>
                <a:spcPts val="0"/>
              </a:spcBef>
              <a:spcAft>
                <a:spcPts val="0"/>
              </a:spcAft>
              <a:buSzPts val="2000"/>
              <a:buChar char="●"/>
            </a:pPr>
            <a:r>
              <a:rPr lang="en" sz="2000"/>
              <a:t>How is Q represented? </a:t>
            </a:r>
            <a:endParaRPr sz="2000"/>
          </a:p>
          <a:p>
            <a:pPr indent="0" lvl="0" marL="457200" rtl="0">
              <a:spcBef>
                <a:spcPts val="1600"/>
              </a:spcBef>
              <a:spcAft>
                <a:spcPts val="1600"/>
              </a:spcAft>
              <a:buNone/>
            </a:pPr>
            <a:r>
              <a:t/>
            </a:r>
            <a:endParaRPr sz="2000"/>
          </a:p>
        </p:txBody>
      </p:sp>
      <p:sp>
        <p:nvSpPr>
          <p:cNvPr id="199" name="Google Shape;199;p27"/>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Reward</a:t>
            </a:r>
            <a:endParaRPr/>
          </a:p>
        </p:txBody>
      </p:sp>
      <p:sp>
        <p:nvSpPr>
          <p:cNvPr id="205" name="Google Shape;205;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After taking an action, agent will receive a reward </a:t>
            </a:r>
            <a:r>
              <a:rPr i="1" lang="en" sz="2000"/>
              <a:t>R</a:t>
            </a:r>
            <a:r>
              <a:rPr baseline="-25000" i="1" lang="en" sz="2000"/>
              <a:t>t+1</a:t>
            </a:r>
            <a:endParaRPr sz="2000"/>
          </a:p>
          <a:p>
            <a:pPr indent="-355600" lvl="0" marL="457200" rtl="0">
              <a:spcBef>
                <a:spcPts val="0"/>
              </a:spcBef>
              <a:spcAft>
                <a:spcPts val="0"/>
              </a:spcAft>
              <a:buSzPts val="2000"/>
              <a:buChar char="●"/>
            </a:pPr>
            <a:r>
              <a:rPr lang="en" sz="2000"/>
              <a:t>Received reward may be immediately good, but action may lower potential future rewards</a:t>
            </a:r>
            <a:endParaRPr sz="2000"/>
          </a:p>
          <a:p>
            <a:pPr indent="-355600" lvl="0" marL="457200" rtl="0">
              <a:spcBef>
                <a:spcPts val="0"/>
              </a:spcBef>
              <a:spcAft>
                <a:spcPts val="0"/>
              </a:spcAft>
              <a:buSzPts val="2000"/>
              <a:buChar char="●"/>
            </a:pPr>
            <a:r>
              <a:rPr i="1" lang="en" sz="2000"/>
              <a:t>Q(s</a:t>
            </a:r>
            <a:r>
              <a:rPr baseline="-25000" i="1" lang="en" sz="2000"/>
              <a:t>t </a:t>
            </a:r>
            <a:r>
              <a:rPr i="1" lang="en" sz="2000"/>
              <a:t>, a</a:t>
            </a:r>
            <a:r>
              <a:rPr baseline="-25000" i="1" lang="en" sz="2000"/>
              <a:t>t </a:t>
            </a:r>
            <a:r>
              <a:rPr i="1" lang="en" sz="2000"/>
              <a:t>) </a:t>
            </a:r>
            <a:r>
              <a:rPr lang="en" sz="2000"/>
              <a:t> should represent the expected long term reward after taking action </a:t>
            </a:r>
            <a:r>
              <a:rPr i="1" lang="en" sz="2000"/>
              <a:t>a</a:t>
            </a:r>
            <a:r>
              <a:rPr lang="en" sz="2000"/>
              <a:t> from state </a:t>
            </a:r>
            <a:r>
              <a:rPr i="1" lang="en" sz="2000"/>
              <a:t>s</a:t>
            </a:r>
            <a:r>
              <a:rPr baseline="-25000" i="1" lang="en" sz="2000"/>
              <a:t>t</a:t>
            </a:r>
            <a:endParaRPr i="1" sz="2000"/>
          </a:p>
          <a:p>
            <a:pPr indent="-355600" lvl="0" marL="457200" rtl="0">
              <a:spcBef>
                <a:spcPts val="0"/>
              </a:spcBef>
              <a:spcAft>
                <a:spcPts val="0"/>
              </a:spcAft>
              <a:buSzPts val="2000"/>
              <a:buChar char="●"/>
            </a:pPr>
            <a:r>
              <a:rPr lang="en" sz="2000"/>
              <a:t>An action is “good” if </a:t>
            </a:r>
            <a:r>
              <a:rPr i="1" lang="en" sz="2000"/>
              <a:t>Q(s</a:t>
            </a:r>
            <a:r>
              <a:rPr baseline="-25000" i="1" lang="en" sz="2000"/>
              <a:t>t </a:t>
            </a:r>
            <a:r>
              <a:rPr i="1" lang="en" sz="2000"/>
              <a:t>, a</a:t>
            </a:r>
            <a:r>
              <a:rPr baseline="-25000" i="1" lang="en" sz="2000"/>
              <a:t>t </a:t>
            </a:r>
            <a:r>
              <a:rPr i="1" lang="en" sz="2000"/>
              <a:t>) </a:t>
            </a:r>
            <a:r>
              <a:rPr lang="en" sz="2000"/>
              <a:t>is large</a:t>
            </a:r>
            <a:endParaRPr sz="2000"/>
          </a:p>
        </p:txBody>
      </p:sp>
      <p:sp>
        <p:nvSpPr>
          <p:cNvPr id="206" name="Google Shape;206;p28"/>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Discounted Rewards</a:t>
            </a:r>
            <a:endParaRPr/>
          </a:p>
        </p:txBody>
      </p:sp>
      <p:sp>
        <p:nvSpPr>
          <p:cNvPr id="212" name="Google Shape;212;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Discount factor:</a:t>
            </a:r>
            <a:endParaRPr sz="2000"/>
          </a:p>
        </p:txBody>
      </p:sp>
      <p:pic>
        <p:nvPicPr>
          <p:cNvPr id="213" name="Google Shape;213;p29"/>
          <p:cNvPicPr preferRelativeResize="0"/>
          <p:nvPr/>
        </p:nvPicPr>
        <p:blipFill>
          <a:blip r:embed="rId3">
            <a:alphaModFix/>
          </a:blip>
          <a:stretch>
            <a:fillRect/>
          </a:stretch>
        </p:blipFill>
        <p:spPr>
          <a:xfrm>
            <a:off x="2853300" y="1284000"/>
            <a:ext cx="1288100" cy="351300"/>
          </a:xfrm>
          <a:prstGeom prst="rect">
            <a:avLst/>
          </a:prstGeom>
          <a:noFill/>
          <a:ln>
            <a:noFill/>
          </a:ln>
        </p:spPr>
      </p:pic>
      <p:sp>
        <p:nvSpPr>
          <p:cNvPr id="214" name="Google Shape;214;p29"/>
          <p:cNvSpPr txBox="1"/>
          <p:nvPr/>
        </p:nvSpPr>
        <p:spPr>
          <a:xfrm>
            <a:off x="311700" y="2267850"/>
            <a:ext cx="8489100" cy="607800"/>
          </a:xfrm>
          <a:prstGeom prst="rect">
            <a:avLst/>
          </a:prstGeom>
          <a:noFill/>
          <a:ln>
            <a:noFill/>
          </a:ln>
        </p:spPr>
        <p:txBody>
          <a:bodyPr anchorCtr="0" anchor="t" bIns="91425" lIns="91425" spcFirstLastPara="1" rIns="91425" wrap="square" tIns="91425">
            <a:noAutofit/>
          </a:bodyPr>
          <a:lstStyle/>
          <a:p>
            <a:pPr indent="-355600" lvl="0" marL="457200" rtl="0">
              <a:lnSpc>
                <a:spcPct val="115000"/>
              </a:lnSpc>
              <a:spcBef>
                <a:spcPts val="0"/>
              </a:spcBef>
              <a:spcAft>
                <a:spcPts val="0"/>
              </a:spcAft>
              <a:buClr>
                <a:schemeClr val="dk2"/>
              </a:buClr>
              <a:buSzPts val="2000"/>
              <a:buFont typeface="Roboto"/>
              <a:buChar char="●"/>
            </a:pPr>
            <a:r>
              <a:rPr lang="en" sz="2000">
                <a:solidFill>
                  <a:schemeClr val="dk2"/>
                </a:solidFill>
                <a:latin typeface="Roboto"/>
                <a:ea typeface="Roboto"/>
                <a:cs typeface="Roboto"/>
                <a:sym typeface="Roboto"/>
              </a:rPr>
              <a:t>Optimal </a:t>
            </a:r>
            <a:r>
              <a:rPr i="1" lang="en" sz="2000">
                <a:solidFill>
                  <a:schemeClr val="dk2"/>
                </a:solidFill>
                <a:latin typeface="Roboto"/>
                <a:ea typeface="Roboto"/>
                <a:cs typeface="Roboto"/>
                <a:sym typeface="Roboto"/>
              </a:rPr>
              <a:t>Q</a:t>
            </a:r>
            <a:r>
              <a:rPr lang="en" sz="2000">
                <a:solidFill>
                  <a:schemeClr val="dk2"/>
                </a:solidFill>
                <a:latin typeface="Roboto"/>
                <a:ea typeface="Roboto"/>
                <a:cs typeface="Roboto"/>
                <a:sym typeface="Roboto"/>
              </a:rPr>
              <a:t>:</a:t>
            </a:r>
            <a:endParaRPr sz="2000">
              <a:solidFill>
                <a:schemeClr val="dk2"/>
              </a:solidFill>
              <a:latin typeface="Roboto"/>
              <a:ea typeface="Roboto"/>
              <a:cs typeface="Roboto"/>
              <a:sym typeface="Roboto"/>
            </a:endParaRPr>
          </a:p>
          <a:p>
            <a:pPr indent="0" lvl="0" marL="0">
              <a:spcBef>
                <a:spcPts val="1600"/>
              </a:spcBef>
              <a:spcAft>
                <a:spcPts val="0"/>
              </a:spcAft>
              <a:buNone/>
            </a:pPr>
            <a:r>
              <a:t/>
            </a:r>
            <a:endParaRPr/>
          </a:p>
        </p:txBody>
      </p:sp>
      <p:pic>
        <p:nvPicPr>
          <p:cNvPr id="215" name="Google Shape;215;p29"/>
          <p:cNvPicPr preferRelativeResize="0"/>
          <p:nvPr/>
        </p:nvPicPr>
        <p:blipFill>
          <a:blip r:embed="rId4">
            <a:alphaModFix/>
          </a:blip>
          <a:stretch>
            <a:fillRect/>
          </a:stretch>
        </p:blipFill>
        <p:spPr>
          <a:xfrm>
            <a:off x="152400" y="3121025"/>
            <a:ext cx="8839198" cy="802900"/>
          </a:xfrm>
          <a:prstGeom prst="rect">
            <a:avLst/>
          </a:prstGeom>
          <a:noFill/>
          <a:ln>
            <a:noFill/>
          </a:ln>
        </p:spPr>
      </p:pic>
      <p:sp>
        <p:nvSpPr>
          <p:cNvPr id="216" name="Google Shape;216;p29"/>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Bellman Optimality Equation</a:t>
            </a:r>
            <a:endParaRPr/>
          </a:p>
        </p:txBody>
      </p:sp>
      <p:sp>
        <p:nvSpPr>
          <p:cNvPr id="222" name="Google Shape;222;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i="1" lang="en" sz="2000"/>
              <a:t>Q*(s</a:t>
            </a:r>
            <a:r>
              <a:rPr baseline="-25000" i="1" lang="en" sz="2000"/>
              <a:t>t</a:t>
            </a:r>
            <a:r>
              <a:rPr i="1" lang="en" sz="2000"/>
              <a:t> , a</a:t>
            </a:r>
            <a:r>
              <a:rPr baseline="-25000" i="1" lang="en" sz="2000"/>
              <a:t>t </a:t>
            </a:r>
            <a:r>
              <a:rPr i="1" lang="en" sz="2000"/>
              <a:t>) </a:t>
            </a:r>
            <a:r>
              <a:rPr lang="en" sz="2000"/>
              <a:t>satisfies Bellman optimality equation</a:t>
            </a:r>
            <a:endParaRPr sz="2000"/>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223" name="Google Shape;223;p30"/>
          <p:cNvPicPr preferRelativeResize="0"/>
          <p:nvPr/>
        </p:nvPicPr>
        <p:blipFill>
          <a:blip r:embed="rId3">
            <a:alphaModFix/>
          </a:blip>
          <a:stretch>
            <a:fillRect/>
          </a:stretch>
        </p:blipFill>
        <p:spPr>
          <a:xfrm>
            <a:off x="415301" y="2092513"/>
            <a:ext cx="8313397" cy="1987175"/>
          </a:xfrm>
          <a:prstGeom prst="rect">
            <a:avLst/>
          </a:prstGeom>
          <a:noFill/>
          <a:ln>
            <a:noFill/>
          </a:ln>
        </p:spPr>
      </p:pic>
      <p:sp>
        <p:nvSpPr>
          <p:cNvPr id="224" name="Google Shape;224;p30"/>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Iterative Update</a:t>
            </a:r>
            <a:endParaRPr/>
          </a:p>
        </p:txBody>
      </p:sp>
      <p:sp>
        <p:nvSpPr>
          <p:cNvPr id="230" name="Google Shape;230;p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Learning rate:</a:t>
            </a:r>
            <a:endParaRPr sz="2000"/>
          </a:p>
          <a:p>
            <a:pPr indent="0" lvl="0" marL="457200" rtl="0">
              <a:spcBef>
                <a:spcPts val="1600"/>
              </a:spcBef>
              <a:spcAft>
                <a:spcPts val="0"/>
              </a:spcAft>
              <a:buNone/>
            </a:pPr>
            <a:r>
              <a:t/>
            </a:r>
            <a:endParaRPr/>
          </a:p>
          <a:p>
            <a:pPr indent="-355600" lvl="0" marL="457200" rtl="0">
              <a:spcBef>
                <a:spcPts val="1600"/>
              </a:spcBef>
              <a:spcAft>
                <a:spcPts val="0"/>
              </a:spcAft>
              <a:buSzPts val="2000"/>
              <a:buChar char="●"/>
            </a:pPr>
            <a:r>
              <a:rPr lang="en" sz="2000"/>
              <a:t>Iterative update:</a:t>
            </a:r>
            <a:endParaRPr sz="2000"/>
          </a:p>
          <a:p>
            <a:pPr indent="0" lvl="0" marL="457200">
              <a:spcBef>
                <a:spcPts val="1600"/>
              </a:spcBef>
              <a:spcAft>
                <a:spcPts val="1600"/>
              </a:spcAft>
              <a:buNone/>
            </a:pPr>
            <a:r>
              <a:rPr lang="en"/>
              <a:t> </a:t>
            </a:r>
            <a:endParaRPr/>
          </a:p>
        </p:txBody>
      </p:sp>
      <p:pic>
        <p:nvPicPr>
          <p:cNvPr id="231" name="Google Shape;231;p31"/>
          <p:cNvPicPr preferRelativeResize="0"/>
          <p:nvPr/>
        </p:nvPicPr>
        <p:blipFill>
          <a:blip r:embed="rId3">
            <a:alphaModFix/>
          </a:blip>
          <a:stretch>
            <a:fillRect/>
          </a:stretch>
        </p:blipFill>
        <p:spPr>
          <a:xfrm>
            <a:off x="2529450" y="1304225"/>
            <a:ext cx="1199000" cy="322125"/>
          </a:xfrm>
          <a:prstGeom prst="rect">
            <a:avLst/>
          </a:prstGeom>
          <a:noFill/>
          <a:ln>
            <a:noFill/>
          </a:ln>
        </p:spPr>
      </p:pic>
      <p:pic>
        <p:nvPicPr>
          <p:cNvPr id="232" name="Google Shape;232;p31"/>
          <p:cNvPicPr preferRelativeResize="0"/>
          <p:nvPr/>
        </p:nvPicPr>
        <p:blipFill>
          <a:blip r:embed="rId4">
            <a:alphaModFix/>
          </a:blip>
          <a:stretch>
            <a:fillRect/>
          </a:stretch>
        </p:blipFill>
        <p:spPr>
          <a:xfrm>
            <a:off x="504675" y="2682700"/>
            <a:ext cx="8134650" cy="1312550"/>
          </a:xfrm>
          <a:prstGeom prst="rect">
            <a:avLst/>
          </a:prstGeom>
          <a:noFill/>
          <a:ln>
            <a:noFill/>
          </a:ln>
        </p:spPr>
      </p:pic>
      <p:sp>
        <p:nvSpPr>
          <p:cNvPr id="233" name="Google Shape;233;p31"/>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Develops high-performance s</a:t>
            </a:r>
            <a:r>
              <a:rPr lang="en" sz="2000"/>
              <a:t>emiconductors</a:t>
            </a:r>
            <a:endParaRPr sz="2000"/>
          </a:p>
          <a:p>
            <a:pPr indent="-355600" lvl="0" marL="457200" rtl="0">
              <a:spcBef>
                <a:spcPts val="0"/>
              </a:spcBef>
              <a:spcAft>
                <a:spcPts val="0"/>
              </a:spcAft>
              <a:buSzPts val="2000"/>
              <a:buChar char="●"/>
            </a:pPr>
            <a:r>
              <a:rPr lang="en" sz="2000"/>
              <a:t>Provide</a:t>
            </a:r>
            <a:r>
              <a:rPr lang="en" sz="2000"/>
              <a:t>s computer processors and related technologies for business and consumer markets</a:t>
            </a:r>
            <a:endParaRPr sz="2000"/>
          </a:p>
          <a:p>
            <a:pPr indent="-355600" lvl="0" marL="457200" rtl="0">
              <a:spcBef>
                <a:spcPts val="0"/>
              </a:spcBef>
              <a:spcAft>
                <a:spcPts val="0"/>
              </a:spcAft>
              <a:buSzPts val="2000"/>
              <a:buChar char="●"/>
            </a:pPr>
            <a:r>
              <a:rPr lang="en" sz="2000"/>
              <a:t>Interested in edge-inferencing in autonomous vehicles, robotics, manufacturing, and smart grids</a:t>
            </a:r>
            <a:endParaRPr sz="2000"/>
          </a:p>
        </p:txBody>
      </p:sp>
      <p:pic>
        <p:nvPicPr>
          <p:cNvPr id="83" name="Google Shape;83;p14"/>
          <p:cNvPicPr preferRelativeResize="0"/>
          <p:nvPr/>
        </p:nvPicPr>
        <p:blipFill>
          <a:blip r:embed="rId3">
            <a:alphaModFix/>
          </a:blip>
          <a:stretch>
            <a:fillRect/>
          </a:stretch>
        </p:blipFill>
        <p:spPr>
          <a:xfrm>
            <a:off x="4891874" y="2826525"/>
            <a:ext cx="1882100" cy="1588851"/>
          </a:xfrm>
          <a:prstGeom prst="rect">
            <a:avLst/>
          </a:prstGeom>
          <a:noFill/>
          <a:ln>
            <a:noFill/>
          </a:ln>
        </p:spPr>
      </p:pic>
      <p:sp>
        <p:nvSpPr>
          <p:cNvPr id="84" name="Google Shape;84;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Advanced Micro Devices</a:t>
            </a:r>
            <a:endParaRPr/>
          </a:p>
        </p:txBody>
      </p:sp>
      <p:pic>
        <p:nvPicPr>
          <p:cNvPr id="85" name="Google Shape;85;p14"/>
          <p:cNvPicPr preferRelativeResize="0"/>
          <p:nvPr/>
        </p:nvPicPr>
        <p:blipFill>
          <a:blip r:embed="rId4">
            <a:alphaModFix/>
          </a:blip>
          <a:stretch>
            <a:fillRect/>
          </a:stretch>
        </p:blipFill>
        <p:spPr>
          <a:xfrm>
            <a:off x="6488375" y="448100"/>
            <a:ext cx="1978550" cy="531600"/>
          </a:xfrm>
          <a:prstGeom prst="rect">
            <a:avLst/>
          </a:prstGeom>
          <a:noFill/>
          <a:ln>
            <a:noFill/>
          </a:ln>
        </p:spPr>
      </p:pic>
      <p:sp>
        <p:nvSpPr>
          <p:cNvPr id="86" name="Google Shape;86;p14"/>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Exploration vs. Exploitation</a:t>
            </a:r>
            <a:endParaRPr/>
          </a:p>
        </p:txBody>
      </p:sp>
      <p:sp>
        <p:nvSpPr>
          <p:cNvPr id="239" name="Google Shape;239;p3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Initially, </a:t>
            </a:r>
            <a:r>
              <a:rPr i="1" lang="en" sz="2000"/>
              <a:t>Q(s</a:t>
            </a:r>
            <a:r>
              <a:rPr baseline="-25000" i="1" lang="en" sz="2000"/>
              <a:t>t </a:t>
            </a:r>
            <a:r>
              <a:rPr i="1" lang="en" sz="2000"/>
              <a:t>, a</a:t>
            </a:r>
            <a:r>
              <a:rPr baseline="-25000" i="1" lang="en" sz="2000"/>
              <a:t>t </a:t>
            </a:r>
            <a:r>
              <a:rPr i="1" lang="en" sz="2000"/>
              <a:t>) </a:t>
            </a:r>
            <a:r>
              <a:rPr lang="en" sz="2000"/>
              <a:t>is not accurate</a:t>
            </a:r>
            <a:endParaRPr sz="2000"/>
          </a:p>
        </p:txBody>
      </p:sp>
      <p:sp>
        <p:nvSpPr>
          <p:cNvPr id="240" name="Google Shape;240;p32"/>
          <p:cNvSpPr txBox="1"/>
          <p:nvPr/>
        </p:nvSpPr>
        <p:spPr>
          <a:xfrm>
            <a:off x="311700" y="2416950"/>
            <a:ext cx="7905600" cy="462000"/>
          </a:xfrm>
          <a:prstGeom prst="rect">
            <a:avLst/>
          </a:prstGeom>
          <a:noFill/>
          <a:ln>
            <a:noFill/>
          </a:ln>
        </p:spPr>
        <p:txBody>
          <a:bodyPr anchorCtr="0" anchor="t" bIns="91425" lIns="91425" spcFirstLastPara="1" rIns="91425" wrap="square" tIns="91425">
            <a:noAutofit/>
          </a:bodyPr>
          <a:lstStyle/>
          <a:p>
            <a:pPr indent="-355600" lvl="0" marL="457200" rtl="0">
              <a:lnSpc>
                <a:spcPct val="115000"/>
              </a:lnSpc>
              <a:spcBef>
                <a:spcPts val="0"/>
              </a:spcBef>
              <a:spcAft>
                <a:spcPts val="0"/>
              </a:spcAft>
              <a:buClr>
                <a:schemeClr val="dk2"/>
              </a:buClr>
              <a:buSzPts val="2000"/>
              <a:buFont typeface="Roboto"/>
              <a:buChar char="●"/>
            </a:pPr>
            <a:r>
              <a:rPr lang="en" sz="2000">
                <a:solidFill>
                  <a:schemeClr val="dk2"/>
                </a:solidFill>
                <a:latin typeface="Roboto"/>
                <a:ea typeface="Roboto"/>
                <a:cs typeface="Roboto"/>
                <a:sym typeface="Roboto"/>
              </a:rPr>
              <a:t>T</a:t>
            </a:r>
            <a:r>
              <a:rPr lang="en" sz="2000">
                <a:solidFill>
                  <a:schemeClr val="dk2"/>
                </a:solidFill>
                <a:latin typeface="Roboto"/>
                <a:ea typeface="Roboto"/>
                <a:cs typeface="Roboto"/>
                <a:sym typeface="Roboto"/>
              </a:rPr>
              <a:t>ake random action with probability</a:t>
            </a:r>
            <a:endParaRPr sz="2000">
              <a:solidFill>
                <a:schemeClr val="dk2"/>
              </a:solidFill>
              <a:latin typeface="Roboto"/>
              <a:ea typeface="Roboto"/>
              <a:cs typeface="Roboto"/>
              <a:sym typeface="Roboto"/>
            </a:endParaRPr>
          </a:p>
        </p:txBody>
      </p:sp>
      <p:sp>
        <p:nvSpPr>
          <p:cNvPr id="241" name="Google Shape;241;p32"/>
          <p:cNvSpPr txBox="1"/>
          <p:nvPr/>
        </p:nvSpPr>
        <p:spPr>
          <a:xfrm>
            <a:off x="311700" y="1842750"/>
            <a:ext cx="7155900" cy="364500"/>
          </a:xfrm>
          <a:prstGeom prst="rect">
            <a:avLst/>
          </a:prstGeom>
          <a:noFill/>
          <a:ln>
            <a:noFill/>
          </a:ln>
        </p:spPr>
        <p:txBody>
          <a:bodyPr anchorCtr="0" anchor="t" bIns="91425" lIns="91425" spcFirstLastPara="1" rIns="91425" wrap="square" tIns="91425">
            <a:noAutofit/>
          </a:bodyPr>
          <a:lstStyle/>
          <a:p>
            <a:pPr indent="-355600" lvl="0" marL="457200" rtl="0">
              <a:lnSpc>
                <a:spcPct val="115000"/>
              </a:lnSpc>
              <a:spcBef>
                <a:spcPts val="0"/>
              </a:spcBef>
              <a:spcAft>
                <a:spcPts val="0"/>
              </a:spcAft>
              <a:buClr>
                <a:schemeClr val="dk2"/>
              </a:buClr>
              <a:buSzPts val="2000"/>
              <a:buFont typeface="Roboto"/>
              <a:buChar char="●"/>
            </a:pPr>
            <a:r>
              <a:rPr lang="en" sz="2000">
                <a:solidFill>
                  <a:schemeClr val="dk2"/>
                </a:solidFill>
                <a:latin typeface="Roboto"/>
                <a:ea typeface="Roboto"/>
                <a:cs typeface="Roboto"/>
                <a:sym typeface="Roboto"/>
              </a:rPr>
              <a:t>To improve </a:t>
            </a:r>
            <a:r>
              <a:rPr i="1" lang="en" sz="2000">
                <a:solidFill>
                  <a:schemeClr val="dk2"/>
                </a:solidFill>
                <a:latin typeface="Roboto"/>
                <a:ea typeface="Roboto"/>
                <a:cs typeface="Roboto"/>
                <a:sym typeface="Roboto"/>
              </a:rPr>
              <a:t>Q</a:t>
            </a:r>
            <a:r>
              <a:rPr lang="en" sz="2000">
                <a:solidFill>
                  <a:schemeClr val="dk2"/>
                </a:solidFill>
                <a:latin typeface="Roboto"/>
                <a:ea typeface="Roboto"/>
                <a:cs typeface="Roboto"/>
                <a:sym typeface="Roboto"/>
              </a:rPr>
              <a:t>, need to explore state space</a:t>
            </a:r>
            <a:endParaRPr sz="2000">
              <a:solidFill>
                <a:schemeClr val="dk2"/>
              </a:solidFill>
              <a:latin typeface="Roboto"/>
              <a:ea typeface="Roboto"/>
              <a:cs typeface="Roboto"/>
              <a:sym typeface="Roboto"/>
            </a:endParaRPr>
          </a:p>
        </p:txBody>
      </p:sp>
      <p:sp>
        <p:nvSpPr>
          <p:cNvPr id="242" name="Google Shape;242;p32"/>
          <p:cNvSpPr txBox="1"/>
          <p:nvPr/>
        </p:nvSpPr>
        <p:spPr>
          <a:xfrm>
            <a:off x="311700" y="3089625"/>
            <a:ext cx="5610000" cy="530400"/>
          </a:xfrm>
          <a:prstGeom prst="rect">
            <a:avLst/>
          </a:prstGeom>
          <a:noFill/>
          <a:ln>
            <a:noFill/>
          </a:ln>
        </p:spPr>
        <p:txBody>
          <a:bodyPr anchorCtr="0" anchor="ctr" bIns="91425" lIns="91425" spcFirstLastPara="1" rIns="91425" wrap="square" tIns="91425">
            <a:noAutofit/>
          </a:bodyPr>
          <a:lstStyle/>
          <a:p>
            <a:pPr indent="-355600" lvl="0" marL="457200" rtl="0">
              <a:lnSpc>
                <a:spcPct val="115000"/>
              </a:lnSpc>
              <a:spcBef>
                <a:spcPts val="0"/>
              </a:spcBef>
              <a:spcAft>
                <a:spcPts val="0"/>
              </a:spcAft>
              <a:buClr>
                <a:schemeClr val="dk2"/>
              </a:buClr>
              <a:buSzPts val="2000"/>
              <a:buFont typeface="Roboto"/>
              <a:buChar char="●"/>
            </a:pPr>
            <a:r>
              <a:rPr lang="en" sz="2000">
                <a:solidFill>
                  <a:schemeClr val="dk2"/>
                </a:solidFill>
                <a:latin typeface="Roboto"/>
                <a:ea typeface="Roboto"/>
                <a:cs typeface="Roboto"/>
                <a:sym typeface="Roboto"/>
              </a:rPr>
              <a:t>As </a:t>
            </a:r>
            <a:r>
              <a:rPr i="1" lang="en" sz="2000">
                <a:solidFill>
                  <a:schemeClr val="dk2"/>
                </a:solidFill>
                <a:latin typeface="Roboto"/>
                <a:ea typeface="Roboto"/>
                <a:cs typeface="Roboto"/>
                <a:sym typeface="Roboto"/>
              </a:rPr>
              <a:t>Q </a:t>
            </a:r>
            <a:r>
              <a:rPr lang="en" sz="2000">
                <a:solidFill>
                  <a:schemeClr val="dk2"/>
                </a:solidFill>
                <a:latin typeface="Roboto"/>
                <a:ea typeface="Roboto"/>
                <a:cs typeface="Roboto"/>
                <a:sym typeface="Roboto"/>
              </a:rPr>
              <a:t>improves, epsilon may decay</a:t>
            </a:r>
            <a:endParaRPr sz="2000">
              <a:solidFill>
                <a:schemeClr val="dk2"/>
              </a:solidFill>
              <a:latin typeface="Roboto"/>
              <a:ea typeface="Roboto"/>
              <a:cs typeface="Roboto"/>
              <a:sym typeface="Roboto"/>
            </a:endParaRPr>
          </a:p>
        </p:txBody>
      </p:sp>
      <p:pic>
        <p:nvPicPr>
          <p:cNvPr id="243" name="Google Shape;243;p32"/>
          <p:cNvPicPr preferRelativeResize="0"/>
          <p:nvPr/>
        </p:nvPicPr>
        <p:blipFill>
          <a:blip r:embed="rId3">
            <a:alphaModFix/>
          </a:blip>
          <a:stretch>
            <a:fillRect/>
          </a:stretch>
        </p:blipFill>
        <p:spPr>
          <a:xfrm>
            <a:off x="5243450" y="2458937"/>
            <a:ext cx="1316025" cy="379000"/>
          </a:xfrm>
          <a:prstGeom prst="rect">
            <a:avLst/>
          </a:prstGeom>
          <a:noFill/>
          <a:ln>
            <a:noFill/>
          </a:ln>
        </p:spPr>
      </p:pic>
      <p:sp>
        <p:nvSpPr>
          <p:cNvPr id="244" name="Google Shape;244;p32"/>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Q-learning</a:t>
            </a:r>
            <a:endParaRPr/>
          </a:p>
        </p:txBody>
      </p:sp>
      <p:sp>
        <p:nvSpPr>
          <p:cNvPr id="250" name="Google Shape;250;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How to represent </a:t>
            </a:r>
            <a:r>
              <a:rPr i="1" lang="en"/>
              <a:t>Q</a:t>
            </a:r>
            <a:r>
              <a:rPr lang="en"/>
              <a:t>?</a:t>
            </a:r>
            <a:endParaRPr/>
          </a:p>
          <a:p>
            <a:pPr indent="-342900" lvl="0" marL="457200">
              <a:spcBef>
                <a:spcPts val="0"/>
              </a:spcBef>
              <a:spcAft>
                <a:spcPts val="0"/>
              </a:spcAft>
              <a:buSzPts val="1800"/>
              <a:buChar char="●"/>
            </a:pPr>
            <a:r>
              <a:rPr lang="en"/>
              <a:t>Two ways: tabular and neural network</a:t>
            </a:r>
            <a:endParaRPr/>
          </a:p>
        </p:txBody>
      </p:sp>
      <p:sp>
        <p:nvSpPr>
          <p:cNvPr id="251" name="Google Shape;251;p33"/>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Tabular </a:t>
            </a:r>
            <a:r>
              <a:rPr lang="en"/>
              <a:t>Q-learning</a:t>
            </a:r>
            <a:endParaRPr/>
          </a:p>
        </p:txBody>
      </p:sp>
      <p:sp>
        <p:nvSpPr>
          <p:cNvPr id="257" name="Google Shape;257;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Represent Q as a </a:t>
            </a:r>
            <a:r>
              <a:rPr lang="en" sz="2000"/>
              <a:t>lookup</a:t>
            </a:r>
            <a:r>
              <a:rPr lang="en" sz="2000"/>
              <a:t> table</a:t>
            </a:r>
            <a:endParaRPr sz="2000"/>
          </a:p>
          <a:p>
            <a:pPr indent="-355600" lvl="0" marL="457200" rtl="0">
              <a:spcBef>
                <a:spcPts val="0"/>
              </a:spcBef>
              <a:spcAft>
                <a:spcPts val="0"/>
              </a:spcAft>
              <a:buSzPts val="2000"/>
              <a:buChar char="●"/>
            </a:pPr>
            <a:r>
              <a:rPr lang="en" sz="2000"/>
              <a:t>Discretize state space</a:t>
            </a:r>
            <a:endParaRPr sz="2000"/>
          </a:p>
          <a:p>
            <a:pPr indent="0" lvl="0" marL="0" rtl="0">
              <a:spcBef>
                <a:spcPts val="1600"/>
              </a:spcBef>
              <a:spcAft>
                <a:spcPts val="0"/>
              </a:spcAft>
              <a:buNone/>
            </a:pPr>
            <a:r>
              <a:t/>
            </a:r>
            <a:endParaRPr sz="2000"/>
          </a:p>
          <a:p>
            <a:pPr indent="0" lvl="0" marL="0" rtl="0">
              <a:spcBef>
                <a:spcPts val="1600"/>
              </a:spcBef>
              <a:spcAft>
                <a:spcPts val="1600"/>
              </a:spcAft>
              <a:buNone/>
            </a:pPr>
            <a:r>
              <a:t/>
            </a:r>
            <a:endParaRPr sz="2000"/>
          </a:p>
        </p:txBody>
      </p:sp>
      <p:pic>
        <p:nvPicPr>
          <p:cNvPr id="258" name="Google Shape;258;p34"/>
          <p:cNvPicPr preferRelativeResize="0"/>
          <p:nvPr/>
        </p:nvPicPr>
        <p:blipFill rotWithShape="1">
          <a:blip r:embed="rId3">
            <a:alphaModFix/>
          </a:blip>
          <a:srcRect b="78009" l="11668" r="0" t="0"/>
          <a:stretch/>
        </p:blipFill>
        <p:spPr>
          <a:xfrm>
            <a:off x="73575" y="2311650"/>
            <a:ext cx="5474627" cy="307900"/>
          </a:xfrm>
          <a:prstGeom prst="rect">
            <a:avLst/>
          </a:prstGeom>
          <a:noFill/>
          <a:ln>
            <a:noFill/>
          </a:ln>
        </p:spPr>
      </p:pic>
      <p:sp>
        <p:nvSpPr>
          <p:cNvPr id="259" name="Google Shape;259;p34"/>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60" name="Google Shape;260;p34"/>
          <p:cNvPicPr preferRelativeResize="0"/>
          <p:nvPr/>
        </p:nvPicPr>
        <p:blipFill>
          <a:blip r:embed="rId4">
            <a:alphaModFix/>
          </a:blip>
          <a:stretch>
            <a:fillRect/>
          </a:stretch>
        </p:blipFill>
        <p:spPr>
          <a:xfrm>
            <a:off x="5341100" y="1229875"/>
            <a:ext cx="3491200" cy="29259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Tabular Q-learning Summary</a:t>
            </a:r>
            <a:endParaRPr/>
          </a:p>
        </p:txBody>
      </p:sp>
      <p:sp>
        <p:nvSpPr>
          <p:cNvPr id="266" name="Google Shape;266;p35"/>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67" name="Google Shape;267;p35"/>
          <p:cNvPicPr preferRelativeResize="0"/>
          <p:nvPr/>
        </p:nvPicPr>
        <p:blipFill>
          <a:blip r:embed="rId3">
            <a:alphaModFix/>
          </a:blip>
          <a:stretch>
            <a:fillRect/>
          </a:stretch>
        </p:blipFill>
        <p:spPr>
          <a:xfrm>
            <a:off x="1941412" y="988488"/>
            <a:ext cx="5261176" cy="40809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Drawbacks of Tabular Q-Learning</a:t>
            </a:r>
            <a:endParaRPr/>
          </a:p>
        </p:txBody>
      </p:sp>
      <p:sp>
        <p:nvSpPr>
          <p:cNvPr id="273" name="Google Shape;273;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2000"/>
              <a:t>In more complex games, images are used to represent the state of the environment</a:t>
            </a:r>
            <a:endParaRPr sz="2000"/>
          </a:p>
          <a:p>
            <a:pPr indent="-342900" lvl="0" marL="457200" rtl="0">
              <a:spcBef>
                <a:spcPts val="0"/>
              </a:spcBef>
              <a:spcAft>
                <a:spcPts val="0"/>
              </a:spcAft>
              <a:buSzPts val="1800"/>
              <a:buChar char="●"/>
            </a:pPr>
            <a:r>
              <a:rPr lang="en" sz="2000"/>
              <a:t>Representing </a:t>
            </a:r>
            <a:r>
              <a:rPr i="1" lang="en" sz="2000"/>
              <a:t>Q </a:t>
            </a:r>
            <a:r>
              <a:rPr lang="en" sz="2000"/>
              <a:t>as a look-up table becomes infeasible</a:t>
            </a:r>
            <a:endParaRPr sz="2000"/>
          </a:p>
          <a:p>
            <a:pPr indent="-355600" lvl="0" marL="457200">
              <a:spcBef>
                <a:spcPts val="0"/>
              </a:spcBef>
              <a:spcAft>
                <a:spcPts val="0"/>
              </a:spcAft>
              <a:buSzPts val="2000"/>
              <a:buChar char="●"/>
            </a:pPr>
            <a:r>
              <a:rPr lang="en" sz="2000"/>
              <a:t>This is why we use Deep Learning</a:t>
            </a:r>
            <a:endParaRPr sz="2000"/>
          </a:p>
        </p:txBody>
      </p:sp>
      <p:sp>
        <p:nvSpPr>
          <p:cNvPr id="274" name="Google Shape;274;p36"/>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Overview</a:t>
            </a:r>
            <a:endParaRPr/>
          </a:p>
        </p:txBody>
      </p:sp>
      <p:sp>
        <p:nvSpPr>
          <p:cNvPr id="280" name="Google Shape;280;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Introduction</a:t>
            </a:r>
            <a:endParaRPr sz="2400"/>
          </a:p>
          <a:p>
            <a:pPr indent="-381000" lvl="0" marL="457200" rtl="0">
              <a:spcBef>
                <a:spcPts val="0"/>
              </a:spcBef>
              <a:spcAft>
                <a:spcPts val="0"/>
              </a:spcAft>
              <a:buSzPts val="2400"/>
              <a:buChar char="●"/>
            </a:pPr>
            <a:r>
              <a:rPr lang="en" sz="2400"/>
              <a:t>Tabular</a:t>
            </a:r>
            <a:r>
              <a:rPr lang="en" sz="2400"/>
              <a:t> Q-Learning</a:t>
            </a:r>
            <a:endParaRPr sz="2400"/>
          </a:p>
          <a:p>
            <a:pPr indent="-381000" lvl="0" marL="457200" rtl="0">
              <a:spcBef>
                <a:spcPts val="0"/>
              </a:spcBef>
              <a:spcAft>
                <a:spcPts val="0"/>
              </a:spcAft>
              <a:buSzPts val="2400"/>
              <a:buChar char="●"/>
            </a:pPr>
            <a:r>
              <a:rPr b="1" lang="en" sz="2400"/>
              <a:t>Deep Q-Learning</a:t>
            </a:r>
            <a:endParaRPr b="1" sz="2400"/>
          </a:p>
          <a:p>
            <a:pPr indent="-381000" lvl="0" marL="457200" rtl="0">
              <a:spcBef>
                <a:spcPts val="0"/>
              </a:spcBef>
              <a:spcAft>
                <a:spcPts val="0"/>
              </a:spcAft>
              <a:buSzPts val="2400"/>
              <a:buChar char="●"/>
            </a:pPr>
            <a:r>
              <a:rPr lang="en" sz="2400"/>
              <a:t>Intermediate Results</a:t>
            </a:r>
            <a:endParaRPr sz="2400"/>
          </a:p>
          <a:p>
            <a:pPr indent="-381000" lvl="0" marL="457200" rtl="0">
              <a:spcBef>
                <a:spcPts val="0"/>
              </a:spcBef>
              <a:spcAft>
                <a:spcPts val="0"/>
              </a:spcAft>
              <a:buSzPts val="2400"/>
              <a:buChar char="●"/>
            </a:pPr>
            <a:r>
              <a:rPr lang="en" sz="2400"/>
              <a:t>Further Work</a:t>
            </a:r>
            <a:endParaRPr sz="2400"/>
          </a:p>
          <a:p>
            <a:pPr indent="0" lvl="0" marL="457200" rtl="0">
              <a:spcBef>
                <a:spcPts val="1600"/>
              </a:spcBef>
              <a:spcAft>
                <a:spcPts val="1600"/>
              </a:spcAft>
              <a:buNone/>
            </a:pPr>
            <a:r>
              <a:t/>
            </a:r>
            <a:endParaRPr/>
          </a:p>
        </p:txBody>
      </p:sp>
      <p:sp>
        <p:nvSpPr>
          <p:cNvPr id="281" name="Google Shape;281;p37"/>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Deep Q Network (DQN)</a:t>
            </a:r>
            <a:endParaRPr/>
          </a:p>
        </p:txBody>
      </p:sp>
      <p:sp>
        <p:nvSpPr>
          <p:cNvPr id="287" name="Google Shape;287;p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i="1" lang="en" sz="2000"/>
              <a:t>Q</a:t>
            </a:r>
            <a:r>
              <a:rPr lang="en" sz="2000"/>
              <a:t> is just a function</a:t>
            </a:r>
            <a:endParaRPr sz="2000"/>
          </a:p>
        </p:txBody>
      </p:sp>
      <p:pic>
        <p:nvPicPr>
          <p:cNvPr id="288" name="Google Shape;288;p38"/>
          <p:cNvPicPr preferRelativeResize="0"/>
          <p:nvPr/>
        </p:nvPicPr>
        <p:blipFill>
          <a:blip r:embed="rId3">
            <a:alphaModFix/>
          </a:blip>
          <a:stretch>
            <a:fillRect/>
          </a:stretch>
        </p:blipFill>
        <p:spPr>
          <a:xfrm>
            <a:off x="3571325" y="1732775"/>
            <a:ext cx="2001350" cy="292050"/>
          </a:xfrm>
          <a:prstGeom prst="rect">
            <a:avLst/>
          </a:prstGeom>
          <a:noFill/>
          <a:ln>
            <a:noFill/>
          </a:ln>
        </p:spPr>
      </p:pic>
      <p:sp>
        <p:nvSpPr>
          <p:cNvPr id="289" name="Google Shape;289;p38"/>
          <p:cNvSpPr txBox="1"/>
          <p:nvPr>
            <p:ph idx="1" type="body"/>
          </p:nvPr>
        </p:nvSpPr>
        <p:spPr>
          <a:xfrm>
            <a:off x="311700" y="2265775"/>
            <a:ext cx="8520600" cy="23961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We approximate this function with a neural network, called the Q-network</a:t>
            </a:r>
            <a:endParaRPr sz="2000"/>
          </a:p>
        </p:txBody>
      </p:sp>
      <p:sp>
        <p:nvSpPr>
          <p:cNvPr id="290" name="Google Shape;290;p38"/>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Loss function</a:t>
            </a:r>
            <a:endParaRPr/>
          </a:p>
        </p:txBody>
      </p:sp>
      <p:sp>
        <p:nvSpPr>
          <p:cNvPr id="296" name="Google Shape;296;p39"/>
          <p:cNvSpPr txBox="1"/>
          <p:nvPr>
            <p:ph idx="1" type="body"/>
          </p:nvPr>
        </p:nvSpPr>
        <p:spPr>
          <a:xfrm>
            <a:off x="311700" y="2354075"/>
            <a:ext cx="8520600" cy="22149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Goal: Find weights </a:t>
            </a:r>
            <a:r>
              <a:rPr i="1" lang="en" sz="2000"/>
              <a:t>θ</a:t>
            </a:r>
            <a:r>
              <a:rPr lang="en" sz="2000"/>
              <a:t> that minimize loss function</a:t>
            </a:r>
            <a:endParaRPr sz="2000"/>
          </a:p>
          <a:p>
            <a:pPr indent="-355600" lvl="0" marL="457200" rtl="0">
              <a:spcBef>
                <a:spcPts val="0"/>
              </a:spcBef>
              <a:spcAft>
                <a:spcPts val="0"/>
              </a:spcAft>
              <a:buSzPts val="2000"/>
              <a:buChar char="●"/>
            </a:pPr>
            <a:r>
              <a:rPr lang="en" sz="2000"/>
              <a:t>Problem: Can’t evaluate the expectation because the dynamics of the environment are unknown</a:t>
            </a:r>
            <a:endParaRPr sz="2000"/>
          </a:p>
          <a:p>
            <a:pPr indent="-355600" lvl="0" marL="457200" rtl="0">
              <a:spcBef>
                <a:spcPts val="0"/>
              </a:spcBef>
              <a:spcAft>
                <a:spcPts val="0"/>
              </a:spcAft>
              <a:buSzPts val="2000"/>
              <a:buChar char="●"/>
            </a:pPr>
            <a:r>
              <a:rPr lang="en" sz="2000"/>
              <a:t>Solution: </a:t>
            </a:r>
            <a:r>
              <a:rPr lang="en" sz="2000"/>
              <a:t>Online/Stochastic Gradient Descent</a:t>
            </a:r>
            <a:endParaRPr sz="2000"/>
          </a:p>
          <a:p>
            <a:pPr indent="0" lvl="0" marL="457200" rtl="0">
              <a:spcBef>
                <a:spcPts val="1600"/>
              </a:spcBef>
              <a:spcAft>
                <a:spcPts val="1600"/>
              </a:spcAft>
              <a:buNone/>
            </a:pPr>
            <a:r>
              <a:t/>
            </a:r>
            <a:endParaRPr sz="2000"/>
          </a:p>
        </p:txBody>
      </p:sp>
      <p:pic>
        <p:nvPicPr>
          <p:cNvPr id="297" name="Google Shape;297;p39"/>
          <p:cNvPicPr preferRelativeResize="0"/>
          <p:nvPr/>
        </p:nvPicPr>
        <p:blipFill>
          <a:blip r:embed="rId3">
            <a:alphaModFix/>
          </a:blip>
          <a:stretch>
            <a:fillRect/>
          </a:stretch>
        </p:blipFill>
        <p:spPr>
          <a:xfrm>
            <a:off x="1116700" y="1285802"/>
            <a:ext cx="6910600" cy="783073"/>
          </a:xfrm>
          <a:prstGeom prst="rect">
            <a:avLst/>
          </a:prstGeom>
          <a:noFill/>
          <a:ln>
            <a:noFill/>
          </a:ln>
        </p:spPr>
      </p:pic>
      <p:sp>
        <p:nvSpPr>
          <p:cNvPr id="298" name="Google Shape;298;p39"/>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Stochastic gradient descent (SGD)</a:t>
            </a:r>
            <a:endParaRPr/>
          </a:p>
        </p:txBody>
      </p:sp>
      <p:sp>
        <p:nvSpPr>
          <p:cNvPr id="304" name="Google Shape;304;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There are multiple formulations, but the main idea is:</a:t>
            </a:r>
            <a:endParaRPr sz="2000"/>
          </a:p>
          <a:p>
            <a:pPr indent="-355600" lvl="1" marL="914400" rtl="0">
              <a:spcBef>
                <a:spcPts val="0"/>
              </a:spcBef>
              <a:spcAft>
                <a:spcPts val="0"/>
              </a:spcAft>
              <a:buSzPts val="2000"/>
              <a:buChar char="○"/>
            </a:pPr>
            <a:r>
              <a:rPr lang="en" sz="2000"/>
              <a:t>Consider the following minimization problem where the distribution of Z is unknown:</a:t>
            </a:r>
            <a:endParaRPr sz="2000"/>
          </a:p>
          <a:p>
            <a:pPr indent="0" lvl="0" marL="0" rtl="0">
              <a:spcBef>
                <a:spcPts val="1600"/>
              </a:spcBef>
              <a:spcAft>
                <a:spcPts val="0"/>
              </a:spcAft>
              <a:buNone/>
            </a:pPr>
            <a:r>
              <a:t/>
            </a:r>
            <a:endParaRPr sz="2000"/>
          </a:p>
          <a:p>
            <a:pPr indent="-355600" lvl="1" marL="914400" rtl="0">
              <a:spcBef>
                <a:spcPts val="1600"/>
              </a:spcBef>
              <a:spcAft>
                <a:spcPts val="0"/>
              </a:spcAft>
              <a:buSzPts val="2000"/>
              <a:buChar char="○"/>
            </a:pPr>
            <a:r>
              <a:rPr lang="en" sz="2000"/>
              <a:t>Given an iid sample from the distribution of Z, Stochastic Gradient Descent performs the following online update: </a:t>
            </a:r>
            <a:br>
              <a:rPr lang="en" sz="2000"/>
            </a:br>
            <a:endParaRPr sz="2000"/>
          </a:p>
        </p:txBody>
      </p:sp>
      <p:pic>
        <p:nvPicPr>
          <p:cNvPr id="305" name="Google Shape;305;p40"/>
          <p:cNvPicPr preferRelativeResize="0"/>
          <p:nvPr/>
        </p:nvPicPr>
        <p:blipFill>
          <a:blip r:embed="rId3">
            <a:alphaModFix/>
          </a:blip>
          <a:stretch>
            <a:fillRect/>
          </a:stretch>
        </p:blipFill>
        <p:spPr>
          <a:xfrm>
            <a:off x="3051543" y="2549000"/>
            <a:ext cx="3040919" cy="393600"/>
          </a:xfrm>
          <a:prstGeom prst="rect">
            <a:avLst/>
          </a:prstGeom>
          <a:noFill/>
          <a:ln>
            <a:noFill/>
          </a:ln>
        </p:spPr>
      </p:pic>
      <p:pic>
        <p:nvPicPr>
          <p:cNvPr id="306" name="Google Shape;306;p40"/>
          <p:cNvPicPr preferRelativeResize="0"/>
          <p:nvPr/>
        </p:nvPicPr>
        <p:blipFill>
          <a:blip r:embed="rId4">
            <a:alphaModFix/>
          </a:blip>
          <a:stretch>
            <a:fillRect/>
          </a:stretch>
        </p:blipFill>
        <p:spPr>
          <a:xfrm>
            <a:off x="3083738" y="3986475"/>
            <a:ext cx="2976500" cy="273350"/>
          </a:xfrm>
          <a:prstGeom prst="rect">
            <a:avLst/>
          </a:prstGeom>
          <a:noFill/>
          <a:ln>
            <a:noFill/>
          </a:ln>
        </p:spPr>
      </p:pic>
      <p:sp>
        <p:nvSpPr>
          <p:cNvPr id="307" name="Google Shape;307;p40"/>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Minimizing the loss</a:t>
            </a:r>
            <a:endParaRPr/>
          </a:p>
        </p:txBody>
      </p:sp>
      <p:sp>
        <p:nvSpPr>
          <p:cNvPr id="313" name="Google Shape;313;p4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Goal: Find weights </a:t>
            </a:r>
            <a:r>
              <a:rPr i="1" lang="en" sz="2000"/>
              <a:t>θ</a:t>
            </a:r>
            <a:r>
              <a:rPr lang="en" sz="2000"/>
              <a:t> that minimize loss function</a:t>
            </a:r>
            <a:endParaRPr sz="2000"/>
          </a:p>
          <a:p>
            <a:pPr indent="-355600" lvl="0" marL="457200" rtl="0">
              <a:spcBef>
                <a:spcPts val="0"/>
              </a:spcBef>
              <a:spcAft>
                <a:spcPts val="0"/>
              </a:spcAft>
              <a:buSzPts val="2000"/>
              <a:buChar char="●"/>
            </a:pPr>
            <a:r>
              <a:rPr lang="en" sz="2000"/>
              <a:t>F</a:t>
            </a:r>
            <a:r>
              <a:rPr lang="en" sz="2000"/>
              <a:t>ind optimal weights iteratively, using one step of Stochastic Gradient Descent at a time</a:t>
            </a:r>
            <a:endParaRPr sz="2000"/>
          </a:p>
          <a:p>
            <a:pPr indent="0" lvl="0" marL="0" rtl="0">
              <a:spcBef>
                <a:spcPts val="1600"/>
              </a:spcBef>
              <a:spcAft>
                <a:spcPts val="0"/>
              </a:spcAft>
              <a:buNone/>
            </a:pPr>
            <a:r>
              <a:t/>
            </a:r>
            <a:endParaRPr sz="2000"/>
          </a:p>
          <a:p>
            <a:pPr indent="0" lvl="0" marL="457200" rtl="0">
              <a:spcBef>
                <a:spcPts val="1600"/>
              </a:spcBef>
              <a:spcAft>
                <a:spcPts val="1600"/>
              </a:spcAft>
              <a:buNone/>
            </a:pPr>
            <a:r>
              <a:t/>
            </a:r>
            <a:endParaRPr sz="2000"/>
          </a:p>
        </p:txBody>
      </p:sp>
      <p:pic>
        <p:nvPicPr>
          <p:cNvPr id="314" name="Google Shape;314;p41"/>
          <p:cNvPicPr preferRelativeResize="0"/>
          <p:nvPr/>
        </p:nvPicPr>
        <p:blipFill>
          <a:blip r:embed="rId3">
            <a:alphaModFix/>
          </a:blip>
          <a:stretch>
            <a:fillRect/>
          </a:stretch>
        </p:blipFill>
        <p:spPr>
          <a:xfrm>
            <a:off x="474525" y="2454700"/>
            <a:ext cx="8194951" cy="1720000"/>
          </a:xfrm>
          <a:prstGeom prst="rect">
            <a:avLst/>
          </a:prstGeom>
          <a:noFill/>
          <a:ln>
            <a:noFill/>
          </a:ln>
        </p:spPr>
      </p:pic>
      <p:sp>
        <p:nvSpPr>
          <p:cNvPr id="315" name="Google Shape;315;p41"/>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Overview</a:t>
            </a:r>
            <a:endParaRPr/>
          </a:p>
        </p:txBody>
      </p:sp>
      <p:sp>
        <p:nvSpPr>
          <p:cNvPr id="92" name="Google Shape;92;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b="1" lang="en" sz="2400"/>
              <a:t>Introduction</a:t>
            </a:r>
            <a:endParaRPr b="1" sz="2400"/>
          </a:p>
          <a:p>
            <a:pPr indent="-381000" lvl="0" marL="457200" rtl="0">
              <a:spcBef>
                <a:spcPts val="0"/>
              </a:spcBef>
              <a:spcAft>
                <a:spcPts val="0"/>
              </a:spcAft>
              <a:buSzPts val="2400"/>
              <a:buChar char="●"/>
            </a:pPr>
            <a:r>
              <a:rPr lang="en" sz="2400"/>
              <a:t>Tabular</a:t>
            </a:r>
            <a:r>
              <a:rPr lang="en" sz="2400"/>
              <a:t> Q-Learning</a:t>
            </a:r>
            <a:endParaRPr sz="2400"/>
          </a:p>
          <a:p>
            <a:pPr indent="-381000" lvl="0" marL="457200" rtl="0">
              <a:spcBef>
                <a:spcPts val="0"/>
              </a:spcBef>
              <a:spcAft>
                <a:spcPts val="0"/>
              </a:spcAft>
              <a:buSzPts val="2400"/>
              <a:buChar char="●"/>
            </a:pPr>
            <a:r>
              <a:rPr lang="en" sz="2400"/>
              <a:t>Deep Q-Learning</a:t>
            </a:r>
            <a:endParaRPr sz="2400"/>
          </a:p>
          <a:p>
            <a:pPr indent="-381000" lvl="0" marL="457200" rtl="0">
              <a:spcBef>
                <a:spcPts val="0"/>
              </a:spcBef>
              <a:spcAft>
                <a:spcPts val="0"/>
              </a:spcAft>
              <a:buSzPts val="2400"/>
              <a:buChar char="●"/>
            </a:pPr>
            <a:r>
              <a:rPr lang="en" sz="2400"/>
              <a:t>Intermediate Results</a:t>
            </a:r>
            <a:endParaRPr sz="2400"/>
          </a:p>
          <a:p>
            <a:pPr indent="-381000" lvl="0" marL="457200" rtl="0">
              <a:spcBef>
                <a:spcPts val="0"/>
              </a:spcBef>
              <a:spcAft>
                <a:spcPts val="0"/>
              </a:spcAft>
              <a:buSzPts val="2400"/>
              <a:buChar char="●"/>
            </a:pPr>
            <a:r>
              <a:rPr lang="en" sz="2400"/>
              <a:t>Further Work</a:t>
            </a:r>
            <a:endParaRPr sz="2400"/>
          </a:p>
          <a:p>
            <a:pPr indent="0" lvl="0" marL="457200" rtl="0">
              <a:spcBef>
                <a:spcPts val="1600"/>
              </a:spcBef>
              <a:spcAft>
                <a:spcPts val="1600"/>
              </a:spcAft>
              <a:buNone/>
            </a:pPr>
            <a:r>
              <a:t/>
            </a:r>
            <a:endParaRPr/>
          </a:p>
        </p:txBody>
      </p:sp>
      <p:sp>
        <p:nvSpPr>
          <p:cNvPr id="93" name="Google Shape;93;p15"/>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Minimizing the loss</a:t>
            </a:r>
            <a:endParaRPr/>
          </a:p>
          <a:p>
            <a:pPr indent="0" lvl="0" marL="0">
              <a:spcBef>
                <a:spcPts val="0"/>
              </a:spcBef>
              <a:spcAft>
                <a:spcPts val="0"/>
              </a:spcAft>
              <a:buNone/>
            </a:pPr>
            <a:r>
              <a:t/>
            </a:r>
            <a:endParaRPr/>
          </a:p>
        </p:txBody>
      </p:sp>
      <p:sp>
        <p:nvSpPr>
          <p:cNvPr id="321" name="Google Shape;321;p4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Problem: SGD assumes independence</a:t>
            </a:r>
            <a:endParaRPr sz="2000"/>
          </a:p>
          <a:p>
            <a:pPr indent="-355600" lvl="0" marL="457200">
              <a:spcBef>
                <a:spcPts val="0"/>
              </a:spcBef>
              <a:spcAft>
                <a:spcPts val="0"/>
              </a:spcAft>
              <a:buSzPts val="2000"/>
              <a:buChar char="●"/>
            </a:pPr>
            <a:r>
              <a:rPr lang="en" sz="2000"/>
              <a:t>Solution: Use experience replay to decorrelate the samples generated by gameplay</a:t>
            </a:r>
            <a:endParaRPr sz="2000"/>
          </a:p>
        </p:txBody>
      </p:sp>
      <p:sp>
        <p:nvSpPr>
          <p:cNvPr id="322" name="Google Shape;322;p42"/>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Experience Replay</a:t>
            </a:r>
            <a:endParaRPr/>
          </a:p>
        </p:txBody>
      </p:sp>
      <p:sp>
        <p:nvSpPr>
          <p:cNvPr id="328" name="Google Shape;328;p4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At each timestep, store the state, action, reward and new state in the ‘replay memory’</a:t>
            </a:r>
            <a:endParaRPr sz="2000"/>
          </a:p>
        </p:txBody>
      </p:sp>
      <p:sp>
        <p:nvSpPr>
          <p:cNvPr id="329" name="Google Shape;329;p43"/>
          <p:cNvSpPr txBox="1"/>
          <p:nvPr/>
        </p:nvSpPr>
        <p:spPr>
          <a:xfrm>
            <a:off x="313350" y="2939150"/>
            <a:ext cx="8517300" cy="1199700"/>
          </a:xfrm>
          <a:prstGeom prst="rect">
            <a:avLst/>
          </a:prstGeom>
          <a:noFill/>
          <a:ln>
            <a:noFill/>
          </a:ln>
        </p:spPr>
        <p:txBody>
          <a:bodyPr anchorCtr="0" anchor="t" bIns="91425" lIns="91425" spcFirstLastPara="1" rIns="91425" wrap="square" tIns="91425">
            <a:noAutofit/>
          </a:bodyPr>
          <a:lstStyle/>
          <a:p>
            <a:pPr indent="-355600" lvl="0" marL="457200" rtl="0">
              <a:lnSpc>
                <a:spcPct val="115000"/>
              </a:lnSpc>
              <a:spcBef>
                <a:spcPts val="0"/>
              </a:spcBef>
              <a:spcAft>
                <a:spcPts val="0"/>
              </a:spcAft>
              <a:buClr>
                <a:schemeClr val="dk2"/>
              </a:buClr>
              <a:buSzPts val="2000"/>
              <a:buFont typeface="Roboto"/>
              <a:buChar char="●"/>
            </a:pPr>
            <a:r>
              <a:rPr lang="en" sz="2000">
                <a:solidFill>
                  <a:schemeClr val="dk2"/>
                </a:solidFill>
                <a:latin typeface="Roboto"/>
                <a:ea typeface="Roboto"/>
                <a:cs typeface="Roboto"/>
                <a:sym typeface="Roboto"/>
              </a:rPr>
              <a:t>Instead of updating parameters of Q-network based on most recent experience, use experience from the past, uniformly sampled from the replay memory</a:t>
            </a:r>
            <a:endParaRPr sz="2000">
              <a:solidFill>
                <a:schemeClr val="dk2"/>
              </a:solidFill>
              <a:latin typeface="Roboto"/>
              <a:ea typeface="Roboto"/>
              <a:cs typeface="Roboto"/>
              <a:sym typeface="Roboto"/>
            </a:endParaRPr>
          </a:p>
        </p:txBody>
      </p:sp>
      <p:pic>
        <p:nvPicPr>
          <p:cNvPr id="330" name="Google Shape;330;p43"/>
          <p:cNvPicPr preferRelativeResize="0"/>
          <p:nvPr/>
        </p:nvPicPr>
        <p:blipFill>
          <a:blip r:embed="rId3">
            <a:alphaModFix/>
          </a:blip>
          <a:stretch>
            <a:fillRect/>
          </a:stretch>
        </p:blipFill>
        <p:spPr>
          <a:xfrm>
            <a:off x="2170963" y="2185850"/>
            <a:ext cx="4802075" cy="388975"/>
          </a:xfrm>
          <a:prstGeom prst="rect">
            <a:avLst/>
          </a:prstGeom>
          <a:noFill/>
          <a:ln>
            <a:noFill/>
          </a:ln>
        </p:spPr>
      </p:pic>
      <p:sp>
        <p:nvSpPr>
          <p:cNvPr id="331" name="Google Shape;331;p43"/>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Deep Q-Learning In practice</a:t>
            </a:r>
            <a:endParaRPr/>
          </a:p>
          <a:p>
            <a:pPr indent="0" lvl="0" marL="0">
              <a:spcBef>
                <a:spcPts val="0"/>
              </a:spcBef>
              <a:spcAft>
                <a:spcPts val="0"/>
              </a:spcAft>
              <a:buNone/>
            </a:pPr>
            <a:r>
              <a:t/>
            </a:r>
            <a:endParaRPr/>
          </a:p>
        </p:txBody>
      </p:sp>
      <p:sp>
        <p:nvSpPr>
          <p:cNvPr id="337" name="Google Shape;337;p4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Question: How do we represent the state s?</a:t>
            </a:r>
            <a:endParaRPr sz="2000"/>
          </a:p>
          <a:p>
            <a:pPr indent="-355600" lvl="0" marL="457200" rtl="0">
              <a:spcBef>
                <a:spcPts val="0"/>
              </a:spcBef>
              <a:spcAft>
                <a:spcPts val="0"/>
              </a:spcAft>
              <a:buSzPts val="2000"/>
              <a:buChar char="●"/>
            </a:pPr>
            <a:r>
              <a:rPr lang="en" sz="2000"/>
              <a:t>At each timestep, process the RGB image from the screen the following way</a:t>
            </a:r>
            <a:endParaRPr sz="2000"/>
          </a:p>
          <a:p>
            <a:pPr indent="-342900" lvl="1" marL="914400" rtl="0">
              <a:spcBef>
                <a:spcPts val="0"/>
              </a:spcBef>
              <a:spcAft>
                <a:spcPts val="0"/>
              </a:spcAft>
              <a:buSzPts val="1800"/>
              <a:buChar char="○"/>
            </a:pPr>
            <a:r>
              <a:rPr lang="en" sz="1800"/>
              <a:t>Take previous 3 and the current frame</a:t>
            </a:r>
            <a:endParaRPr sz="1800"/>
          </a:p>
          <a:p>
            <a:pPr indent="-342900" lvl="1" marL="914400" rtl="0">
              <a:spcBef>
                <a:spcPts val="0"/>
              </a:spcBef>
              <a:spcAft>
                <a:spcPts val="0"/>
              </a:spcAft>
              <a:buSzPts val="1800"/>
              <a:buChar char="○"/>
            </a:pPr>
            <a:r>
              <a:rPr lang="en" sz="1800"/>
              <a:t>Downsample and convert to grayscale and stack all 4</a:t>
            </a:r>
            <a:endParaRPr sz="1800"/>
          </a:p>
        </p:txBody>
      </p:sp>
      <p:pic>
        <p:nvPicPr>
          <p:cNvPr id="338" name="Google Shape;338;p44"/>
          <p:cNvPicPr preferRelativeResize="0"/>
          <p:nvPr/>
        </p:nvPicPr>
        <p:blipFill>
          <a:blip r:embed="rId3">
            <a:alphaModFix/>
          </a:blip>
          <a:stretch>
            <a:fillRect/>
          </a:stretch>
        </p:blipFill>
        <p:spPr>
          <a:xfrm>
            <a:off x="2159000" y="1991275"/>
            <a:ext cx="5302901" cy="2951650"/>
          </a:xfrm>
          <a:prstGeom prst="rect">
            <a:avLst/>
          </a:prstGeom>
          <a:noFill/>
          <a:ln>
            <a:noFill/>
          </a:ln>
        </p:spPr>
      </p:pic>
      <p:sp>
        <p:nvSpPr>
          <p:cNvPr id="339" name="Google Shape;339;p44"/>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3" name="Shape 343"/>
        <p:cNvGrpSpPr/>
        <p:nvPr/>
      </p:nvGrpSpPr>
      <p:grpSpPr>
        <a:xfrm>
          <a:off x="0" y="0"/>
          <a:ext cx="0" cy="0"/>
          <a:chOff x="0" y="0"/>
          <a:chExt cx="0" cy="0"/>
        </a:xfrm>
      </p:grpSpPr>
      <p:pic>
        <p:nvPicPr>
          <p:cNvPr id="344" name="Google Shape;344;p45"/>
          <p:cNvPicPr preferRelativeResize="0"/>
          <p:nvPr/>
        </p:nvPicPr>
        <p:blipFill>
          <a:blip r:embed="rId3">
            <a:alphaModFix/>
          </a:blip>
          <a:stretch>
            <a:fillRect/>
          </a:stretch>
        </p:blipFill>
        <p:spPr>
          <a:xfrm>
            <a:off x="0" y="2"/>
            <a:ext cx="9143997" cy="5143499"/>
          </a:xfrm>
          <a:prstGeom prst="rect">
            <a:avLst/>
          </a:prstGeom>
          <a:noFill/>
          <a:ln>
            <a:noFill/>
          </a:ln>
        </p:spPr>
      </p:pic>
      <p:pic>
        <p:nvPicPr>
          <p:cNvPr id="345" name="Google Shape;345;p45"/>
          <p:cNvPicPr preferRelativeResize="0"/>
          <p:nvPr/>
        </p:nvPicPr>
        <p:blipFill>
          <a:blip r:embed="rId4">
            <a:alphaModFix/>
          </a:blip>
          <a:stretch>
            <a:fillRect/>
          </a:stretch>
        </p:blipFill>
        <p:spPr>
          <a:xfrm>
            <a:off x="320250" y="1037000"/>
            <a:ext cx="8019951" cy="4009976"/>
          </a:xfrm>
          <a:prstGeom prst="rect">
            <a:avLst/>
          </a:prstGeom>
          <a:noFill/>
          <a:ln>
            <a:noFill/>
          </a:ln>
        </p:spPr>
      </p:pic>
      <p:sp>
        <p:nvSpPr>
          <p:cNvPr id="346" name="Google Shape;346;p45"/>
          <p:cNvSpPr txBox="1"/>
          <p:nvPr/>
        </p:nvSpPr>
        <p:spPr>
          <a:xfrm>
            <a:off x="320250" y="386325"/>
            <a:ext cx="3901200" cy="56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solidFill>
                  <a:srgbClr val="FFFFFF"/>
                </a:solidFill>
                <a:latin typeface="Roboto"/>
                <a:ea typeface="Roboto"/>
                <a:cs typeface="Roboto"/>
                <a:sym typeface="Roboto"/>
              </a:rPr>
              <a:t>Neural Network </a:t>
            </a:r>
            <a:endParaRPr sz="3000">
              <a:solidFill>
                <a:srgbClr val="FFFFFF"/>
              </a:solidFill>
              <a:latin typeface="Roboto"/>
              <a:ea typeface="Roboto"/>
              <a:cs typeface="Roboto"/>
              <a:sym typeface="Roboto"/>
            </a:endParaRPr>
          </a:p>
        </p:txBody>
      </p:sp>
      <p:sp>
        <p:nvSpPr>
          <p:cNvPr id="347" name="Google Shape;347;p4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Overview</a:t>
            </a:r>
            <a:endParaRPr/>
          </a:p>
        </p:txBody>
      </p:sp>
      <p:sp>
        <p:nvSpPr>
          <p:cNvPr id="353" name="Google Shape;353;p4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Introduction</a:t>
            </a:r>
            <a:endParaRPr sz="2400"/>
          </a:p>
          <a:p>
            <a:pPr indent="-381000" lvl="0" marL="457200" rtl="0">
              <a:spcBef>
                <a:spcPts val="0"/>
              </a:spcBef>
              <a:spcAft>
                <a:spcPts val="0"/>
              </a:spcAft>
              <a:buSzPts val="2400"/>
              <a:buChar char="●"/>
            </a:pPr>
            <a:r>
              <a:rPr lang="en" sz="2400"/>
              <a:t>Tabular</a:t>
            </a:r>
            <a:r>
              <a:rPr lang="en" sz="2400"/>
              <a:t> Q-Learning</a:t>
            </a:r>
            <a:endParaRPr sz="2400"/>
          </a:p>
          <a:p>
            <a:pPr indent="-381000" lvl="0" marL="457200" rtl="0">
              <a:spcBef>
                <a:spcPts val="0"/>
              </a:spcBef>
              <a:spcAft>
                <a:spcPts val="0"/>
              </a:spcAft>
              <a:buSzPts val="2400"/>
              <a:buChar char="●"/>
            </a:pPr>
            <a:r>
              <a:rPr lang="en" sz="2400"/>
              <a:t>Deep Q-Learning</a:t>
            </a:r>
            <a:endParaRPr sz="2400"/>
          </a:p>
          <a:p>
            <a:pPr indent="-381000" lvl="0" marL="457200" rtl="0">
              <a:spcBef>
                <a:spcPts val="0"/>
              </a:spcBef>
              <a:spcAft>
                <a:spcPts val="0"/>
              </a:spcAft>
              <a:buSzPts val="2400"/>
              <a:buChar char="●"/>
            </a:pPr>
            <a:r>
              <a:rPr b="1" lang="en" sz="2400"/>
              <a:t>Intermediate</a:t>
            </a:r>
            <a:r>
              <a:rPr b="1" lang="en" sz="2400"/>
              <a:t> Results</a:t>
            </a:r>
            <a:endParaRPr b="1" sz="2400"/>
          </a:p>
          <a:p>
            <a:pPr indent="-381000" lvl="0" marL="457200" rtl="0">
              <a:spcBef>
                <a:spcPts val="0"/>
              </a:spcBef>
              <a:spcAft>
                <a:spcPts val="0"/>
              </a:spcAft>
              <a:buSzPts val="2400"/>
              <a:buChar char="●"/>
            </a:pPr>
            <a:r>
              <a:rPr lang="en" sz="2400"/>
              <a:t>Further Work</a:t>
            </a:r>
            <a:endParaRPr sz="2400"/>
          </a:p>
          <a:p>
            <a:pPr indent="0" lvl="0" marL="457200" rtl="0">
              <a:spcBef>
                <a:spcPts val="1600"/>
              </a:spcBef>
              <a:spcAft>
                <a:spcPts val="1600"/>
              </a:spcAft>
              <a:buNone/>
            </a:pPr>
            <a:r>
              <a:t/>
            </a:r>
            <a:endParaRPr/>
          </a:p>
        </p:txBody>
      </p:sp>
      <p:sp>
        <p:nvSpPr>
          <p:cNvPr id="354" name="Google Shape;354;p46"/>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Tabular Q-Learning</a:t>
            </a:r>
            <a:endParaRPr/>
          </a:p>
        </p:txBody>
      </p:sp>
      <p:sp>
        <p:nvSpPr>
          <p:cNvPr id="360" name="Google Shape;360;p47"/>
          <p:cNvSpPr txBox="1"/>
          <p:nvPr>
            <p:ph idx="1" type="body"/>
          </p:nvPr>
        </p:nvSpPr>
        <p:spPr>
          <a:xfrm>
            <a:off x="311700" y="1229875"/>
            <a:ext cx="5132700" cy="3339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Successfully trained simple games such as Cart Pole and Mountain Car</a:t>
            </a:r>
            <a:endParaRPr/>
          </a:p>
          <a:p>
            <a:pPr indent="-342900" lvl="0" marL="457200" rtl="0">
              <a:spcBef>
                <a:spcPts val="0"/>
              </a:spcBef>
              <a:spcAft>
                <a:spcPts val="0"/>
              </a:spcAft>
              <a:buSzPts val="1800"/>
              <a:buChar char="●"/>
            </a:pPr>
            <a:r>
              <a:rPr lang="en"/>
              <a:t>Gained a better understanding of reinforcement learning algorithms</a:t>
            </a:r>
            <a:endParaRPr/>
          </a:p>
          <a:p>
            <a:pPr indent="-342900" lvl="1" marL="914400" rtl="0">
              <a:spcBef>
                <a:spcPts val="0"/>
              </a:spcBef>
              <a:spcAft>
                <a:spcPts val="0"/>
              </a:spcAft>
              <a:buSzPts val="1800"/>
              <a:buChar char="○"/>
            </a:pPr>
            <a:r>
              <a:rPr lang="en" sz="1800"/>
              <a:t>Sensitive to discretization</a:t>
            </a:r>
            <a:endParaRPr sz="1800"/>
          </a:p>
          <a:p>
            <a:pPr indent="-342900" lvl="1" marL="914400" rtl="0">
              <a:spcBef>
                <a:spcPts val="0"/>
              </a:spcBef>
              <a:spcAft>
                <a:spcPts val="0"/>
              </a:spcAft>
              <a:buSzPts val="1800"/>
              <a:buChar char="○"/>
            </a:pPr>
            <a:r>
              <a:rPr lang="en" sz="1800"/>
              <a:t>Sensitive to hyperparameter tuning</a:t>
            </a:r>
            <a:endParaRPr sz="1800"/>
          </a:p>
          <a:p>
            <a:pPr indent="-342900" lvl="0" marL="457200" rtl="0">
              <a:spcBef>
                <a:spcPts val="0"/>
              </a:spcBef>
              <a:spcAft>
                <a:spcPts val="0"/>
              </a:spcAft>
              <a:buSzPts val="1800"/>
              <a:buChar char="●"/>
            </a:pPr>
            <a:r>
              <a:rPr lang="en"/>
              <a:t>This was particularly challenging in the Mountain Car</a:t>
            </a:r>
            <a:r>
              <a:rPr lang="en"/>
              <a:t> game</a:t>
            </a:r>
            <a:endParaRPr/>
          </a:p>
          <a:p>
            <a:pPr indent="-342900" lvl="1" marL="914400" rtl="0">
              <a:spcBef>
                <a:spcPts val="0"/>
              </a:spcBef>
              <a:spcAft>
                <a:spcPts val="0"/>
              </a:spcAft>
              <a:buSzPts val="1800"/>
              <a:buChar char="○"/>
            </a:pPr>
            <a:r>
              <a:rPr lang="en" sz="1800"/>
              <a:t>Negative reward function</a:t>
            </a:r>
            <a:endParaRPr sz="1800"/>
          </a:p>
        </p:txBody>
      </p:sp>
      <p:pic>
        <p:nvPicPr>
          <p:cNvPr id="361" name="Google Shape;361;p47"/>
          <p:cNvPicPr preferRelativeResize="0"/>
          <p:nvPr/>
        </p:nvPicPr>
        <p:blipFill>
          <a:blip r:embed="rId3">
            <a:alphaModFix/>
          </a:blip>
          <a:stretch>
            <a:fillRect/>
          </a:stretch>
        </p:blipFill>
        <p:spPr>
          <a:xfrm>
            <a:off x="5600550" y="2601700"/>
            <a:ext cx="3092776" cy="1967175"/>
          </a:xfrm>
          <a:prstGeom prst="rect">
            <a:avLst/>
          </a:prstGeom>
          <a:noFill/>
          <a:ln>
            <a:noFill/>
          </a:ln>
        </p:spPr>
      </p:pic>
      <p:pic>
        <p:nvPicPr>
          <p:cNvPr id="362" name="Google Shape;362;p47"/>
          <p:cNvPicPr preferRelativeResize="0"/>
          <p:nvPr/>
        </p:nvPicPr>
        <p:blipFill>
          <a:blip r:embed="rId4">
            <a:alphaModFix/>
          </a:blip>
          <a:stretch>
            <a:fillRect/>
          </a:stretch>
        </p:blipFill>
        <p:spPr>
          <a:xfrm>
            <a:off x="5514878" y="310936"/>
            <a:ext cx="3264122" cy="2178975"/>
          </a:xfrm>
          <a:prstGeom prst="rect">
            <a:avLst/>
          </a:prstGeom>
          <a:noFill/>
          <a:ln>
            <a:noFill/>
          </a:ln>
        </p:spPr>
      </p:pic>
      <p:sp>
        <p:nvSpPr>
          <p:cNvPr id="363" name="Google Shape;363;p47"/>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Cartpole (Deep Q-Learning)</a:t>
            </a:r>
            <a:endParaRPr/>
          </a:p>
        </p:txBody>
      </p:sp>
      <p:pic>
        <p:nvPicPr>
          <p:cNvPr id="369" name="Google Shape;369;p48"/>
          <p:cNvPicPr preferRelativeResize="0"/>
          <p:nvPr/>
        </p:nvPicPr>
        <p:blipFill>
          <a:blip r:embed="rId3">
            <a:alphaModFix/>
          </a:blip>
          <a:stretch>
            <a:fillRect/>
          </a:stretch>
        </p:blipFill>
        <p:spPr>
          <a:xfrm>
            <a:off x="519900" y="1259800"/>
            <a:ext cx="3762862" cy="3098525"/>
          </a:xfrm>
          <a:prstGeom prst="rect">
            <a:avLst/>
          </a:prstGeom>
          <a:noFill/>
          <a:ln>
            <a:noFill/>
          </a:ln>
        </p:spPr>
      </p:pic>
      <p:pic>
        <p:nvPicPr>
          <p:cNvPr id="370" name="Google Shape;370;p48"/>
          <p:cNvPicPr preferRelativeResize="0"/>
          <p:nvPr/>
        </p:nvPicPr>
        <p:blipFill>
          <a:blip r:embed="rId4">
            <a:alphaModFix/>
          </a:blip>
          <a:stretch>
            <a:fillRect/>
          </a:stretch>
        </p:blipFill>
        <p:spPr>
          <a:xfrm>
            <a:off x="4638850" y="1259800"/>
            <a:ext cx="4343725" cy="3174725"/>
          </a:xfrm>
          <a:prstGeom prst="rect">
            <a:avLst/>
          </a:prstGeom>
          <a:noFill/>
          <a:ln>
            <a:noFill/>
          </a:ln>
        </p:spPr>
      </p:pic>
      <p:sp>
        <p:nvSpPr>
          <p:cNvPr id="371" name="Google Shape;371;p48"/>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Breakout (Deep Q-Learning)</a:t>
            </a:r>
            <a:endParaRPr/>
          </a:p>
        </p:txBody>
      </p:sp>
      <p:pic>
        <p:nvPicPr>
          <p:cNvPr id="377" name="Google Shape;377;p49"/>
          <p:cNvPicPr preferRelativeResize="0"/>
          <p:nvPr/>
        </p:nvPicPr>
        <p:blipFill>
          <a:blip r:embed="rId3">
            <a:alphaModFix/>
          </a:blip>
          <a:stretch>
            <a:fillRect/>
          </a:stretch>
        </p:blipFill>
        <p:spPr>
          <a:xfrm>
            <a:off x="4490725" y="926150"/>
            <a:ext cx="4149575" cy="3217775"/>
          </a:xfrm>
          <a:prstGeom prst="rect">
            <a:avLst/>
          </a:prstGeom>
          <a:noFill/>
          <a:ln>
            <a:noFill/>
          </a:ln>
        </p:spPr>
      </p:pic>
      <p:pic>
        <p:nvPicPr>
          <p:cNvPr id="378" name="Google Shape;378;p49"/>
          <p:cNvPicPr preferRelativeResize="0"/>
          <p:nvPr/>
        </p:nvPicPr>
        <p:blipFill>
          <a:blip r:embed="rId4">
            <a:alphaModFix/>
          </a:blip>
          <a:stretch>
            <a:fillRect/>
          </a:stretch>
        </p:blipFill>
        <p:spPr>
          <a:xfrm>
            <a:off x="523500" y="1217300"/>
            <a:ext cx="4106950" cy="2810150"/>
          </a:xfrm>
          <a:prstGeom prst="rect">
            <a:avLst/>
          </a:prstGeom>
          <a:noFill/>
          <a:ln>
            <a:noFill/>
          </a:ln>
        </p:spPr>
      </p:pic>
      <p:sp>
        <p:nvSpPr>
          <p:cNvPr id="379" name="Google Shape;379;p49"/>
          <p:cNvSpPr txBox="1"/>
          <p:nvPr/>
        </p:nvSpPr>
        <p:spPr>
          <a:xfrm>
            <a:off x="1778475" y="4081525"/>
            <a:ext cx="5245800" cy="409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Average Q value results comparison</a:t>
            </a:r>
            <a:endParaRPr/>
          </a:p>
        </p:txBody>
      </p:sp>
      <p:sp>
        <p:nvSpPr>
          <p:cNvPr id="380" name="Google Shape;380;p49"/>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Car Racing (Deep Q-Learning)</a:t>
            </a:r>
            <a:endParaRPr/>
          </a:p>
        </p:txBody>
      </p:sp>
      <p:sp>
        <p:nvSpPr>
          <p:cNvPr id="386" name="Google Shape;386;p5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Average Q Value </a:t>
            </a:r>
            <a:endParaRPr/>
          </a:p>
        </p:txBody>
      </p:sp>
      <p:pic>
        <p:nvPicPr>
          <p:cNvPr id="387" name="Google Shape;387;p50"/>
          <p:cNvPicPr preferRelativeResize="0"/>
          <p:nvPr/>
        </p:nvPicPr>
        <p:blipFill>
          <a:blip r:embed="rId3">
            <a:alphaModFix/>
          </a:blip>
          <a:stretch>
            <a:fillRect/>
          </a:stretch>
        </p:blipFill>
        <p:spPr>
          <a:xfrm>
            <a:off x="0" y="1956066"/>
            <a:ext cx="9143999" cy="2449719"/>
          </a:xfrm>
          <a:prstGeom prst="rect">
            <a:avLst/>
          </a:prstGeom>
          <a:noFill/>
          <a:ln>
            <a:noFill/>
          </a:ln>
        </p:spPr>
      </p:pic>
      <p:sp>
        <p:nvSpPr>
          <p:cNvPr id="388" name="Google Shape;388;p50"/>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Car Racing with Straight Track (Deep Q-Learning)</a:t>
            </a:r>
            <a:endParaRPr/>
          </a:p>
          <a:p>
            <a:pPr indent="0" lvl="0" marL="0">
              <a:spcBef>
                <a:spcPts val="0"/>
              </a:spcBef>
              <a:spcAft>
                <a:spcPts val="0"/>
              </a:spcAft>
              <a:buNone/>
            </a:pPr>
            <a:r>
              <a:t/>
            </a:r>
            <a:endParaRPr/>
          </a:p>
        </p:txBody>
      </p:sp>
      <p:pic>
        <p:nvPicPr>
          <p:cNvPr id="394" name="Google Shape;394;p51"/>
          <p:cNvPicPr preferRelativeResize="0"/>
          <p:nvPr/>
        </p:nvPicPr>
        <p:blipFill>
          <a:blip r:embed="rId3">
            <a:alphaModFix/>
          </a:blip>
          <a:stretch>
            <a:fillRect/>
          </a:stretch>
        </p:blipFill>
        <p:spPr>
          <a:xfrm>
            <a:off x="654925" y="1385888"/>
            <a:ext cx="3295522" cy="2743201"/>
          </a:xfrm>
          <a:prstGeom prst="rect">
            <a:avLst/>
          </a:prstGeom>
          <a:noFill/>
          <a:ln>
            <a:noFill/>
          </a:ln>
        </p:spPr>
      </p:pic>
      <p:pic>
        <p:nvPicPr>
          <p:cNvPr id="395" name="Google Shape;395;p51"/>
          <p:cNvPicPr preferRelativeResize="0"/>
          <p:nvPr/>
        </p:nvPicPr>
        <p:blipFill>
          <a:blip r:embed="rId4">
            <a:alphaModFix/>
          </a:blip>
          <a:stretch>
            <a:fillRect/>
          </a:stretch>
        </p:blipFill>
        <p:spPr>
          <a:xfrm>
            <a:off x="4764101" y="1385900"/>
            <a:ext cx="3298676" cy="2743201"/>
          </a:xfrm>
          <a:prstGeom prst="rect">
            <a:avLst/>
          </a:prstGeom>
          <a:noFill/>
          <a:ln>
            <a:noFill/>
          </a:ln>
        </p:spPr>
      </p:pic>
      <p:sp>
        <p:nvSpPr>
          <p:cNvPr id="396" name="Google Shape;396;p51"/>
          <p:cNvSpPr txBox="1"/>
          <p:nvPr/>
        </p:nvSpPr>
        <p:spPr>
          <a:xfrm>
            <a:off x="678650" y="4304100"/>
            <a:ext cx="3298800" cy="267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600"/>
              <a:t>At the beginning of training</a:t>
            </a:r>
            <a:endParaRPr sz="1600"/>
          </a:p>
        </p:txBody>
      </p:sp>
      <p:sp>
        <p:nvSpPr>
          <p:cNvPr id="397" name="Google Shape;397;p51"/>
          <p:cNvSpPr txBox="1"/>
          <p:nvPr/>
        </p:nvSpPr>
        <p:spPr>
          <a:xfrm>
            <a:off x="4698450" y="4304100"/>
            <a:ext cx="3295500" cy="267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600"/>
              <a:t>By the end of training</a:t>
            </a:r>
            <a:endParaRPr sz="1600"/>
          </a:p>
        </p:txBody>
      </p:sp>
      <p:sp>
        <p:nvSpPr>
          <p:cNvPr id="398" name="Google Shape;398;p51"/>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Motivation</a:t>
            </a:r>
            <a:endParaRPr/>
          </a:p>
        </p:txBody>
      </p:sp>
      <p:pic>
        <p:nvPicPr>
          <p:cNvPr id="99" name="Google Shape;99;p16"/>
          <p:cNvPicPr preferRelativeResize="0"/>
          <p:nvPr/>
        </p:nvPicPr>
        <p:blipFill>
          <a:blip r:embed="rId3">
            <a:alphaModFix/>
          </a:blip>
          <a:stretch>
            <a:fillRect/>
          </a:stretch>
        </p:blipFill>
        <p:spPr>
          <a:xfrm>
            <a:off x="1972951" y="1191626"/>
            <a:ext cx="5198106" cy="3172850"/>
          </a:xfrm>
          <a:prstGeom prst="rect">
            <a:avLst/>
          </a:prstGeom>
          <a:noFill/>
          <a:ln>
            <a:noFill/>
          </a:ln>
        </p:spPr>
      </p:pic>
      <p:sp>
        <p:nvSpPr>
          <p:cNvPr id="100" name="Google Shape;100;p16"/>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Overview</a:t>
            </a:r>
            <a:endParaRPr/>
          </a:p>
        </p:txBody>
      </p:sp>
      <p:sp>
        <p:nvSpPr>
          <p:cNvPr id="404" name="Google Shape;404;p5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Introduction</a:t>
            </a:r>
            <a:endParaRPr sz="2400"/>
          </a:p>
          <a:p>
            <a:pPr indent="-381000" lvl="0" marL="457200" rtl="0">
              <a:spcBef>
                <a:spcPts val="0"/>
              </a:spcBef>
              <a:spcAft>
                <a:spcPts val="0"/>
              </a:spcAft>
              <a:buSzPts val="2400"/>
              <a:buChar char="●"/>
            </a:pPr>
            <a:r>
              <a:rPr lang="en" sz="2400"/>
              <a:t>Tabular Q-Learning</a:t>
            </a:r>
            <a:endParaRPr sz="2400"/>
          </a:p>
          <a:p>
            <a:pPr indent="-381000" lvl="0" marL="457200" rtl="0">
              <a:spcBef>
                <a:spcPts val="0"/>
              </a:spcBef>
              <a:spcAft>
                <a:spcPts val="0"/>
              </a:spcAft>
              <a:buSzPts val="2400"/>
              <a:buChar char="●"/>
            </a:pPr>
            <a:r>
              <a:rPr lang="en" sz="2400"/>
              <a:t>Deep Q-Learning</a:t>
            </a:r>
            <a:endParaRPr sz="2400"/>
          </a:p>
          <a:p>
            <a:pPr indent="-381000" lvl="0" marL="457200" rtl="0">
              <a:spcBef>
                <a:spcPts val="0"/>
              </a:spcBef>
              <a:spcAft>
                <a:spcPts val="0"/>
              </a:spcAft>
              <a:buSzPts val="2400"/>
              <a:buChar char="●"/>
            </a:pPr>
            <a:r>
              <a:rPr lang="en" sz="2400"/>
              <a:t>Intermediate Results</a:t>
            </a:r>
            <a:endParaRPr sz="2400"/>
          </a:p>
          <a:p>
            <a:pPr indent="-381000" lvl="0" marL="457200" rtl="0">
              <a:spcBef>
                <a:spcPts val="0"/>
              </a:spcBef>
              <a:spcAft>
                <a:spcPts val="0"/>
              </a:spcAft>
              <a:buSzPts val="2400"/>
              <a:buChar char="●"/>
            </a:pPr>
            <a:r>
              <a:rPr b="1" lang="en" sz="2400"/>
              <a:t>Further Work</a:t>
            </a:r>
            <a:endParaRPr b="1" sz="2400"/>
          </a:p>
          <a:p>
            <a:pPr indent="0" lvl="0" marL="457200" rtl="0">
              <a:spcBef>
                <a:spcPts val="1600"/>
              </a:spcBef>
              <a:spcAft>
                <a:spcPts val="1600"/>
              </a:spcAft>
              <a:buNone/>
            </a:pPr>
            <a:r>
              <a:t/>
            </a:r>
            <a:endParaRPr/>
          </a:p>
        </p:txBody>
      </p:sp>
      <p:sp>
        <p:nvSpPr>
          <p:cNvPr id="405" name="Google Shape;405;p52"/>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Further Work</a:t>
            </a:r>
            <a:endParaRPr/>
          </a:p>
        </p:txBody>
      </p:sp>
      <p:sp>
        <p:nvSpPr>
          <p:cNvPr id="411" name="Google Shape;411;p5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Improve performance in Car Racing environment</a:t>
            </a:r>
            <a:endParaRPr sz="2400"/>
          </a:p>
          <a:p>
            <a:pPr indent="-381000" lvl="1" marL="914400" rtl="0">
              <a:spcBef>
                <a:spcPts val="0"/>
              </a:spcBef>
              <a:spcAft>
                <a:spcPts val="0"/>
              </a:spcAft>
              <a:buSzPts val="2400"/>
              <a:buChar char="○"/>
            </a:pPr>
            <a:r>
              <a:rPr lang="en" sz="2400"/>
              <a:t>Adjusting reward function</a:t>
            </a:r>
            <a:endParaRPr sz="2400"/>
          </a:p>
          <a:p>
            <a:pPr indent="-381000" lvl="1" marL="914400" rtl="0">
              <a:spcBef>
                <a:spcPts val="0"/>
              </a:spcBef>
              <a:spcAft>
                <a:spcPts val="0"/>
              </a:spcAft>
              <a:buSzPts val="2400"/>
              <a:buChar char="○"/>
            </a:pPr>
            <a:r>
              <a:rPr lang="en" sz="2400"/>
              <a:t>Curriculum training</a:t>
            </a:r>
            <a:endParaRPr sz="2400"/>
          </a:p>
          <a:p>
            <a:pPr indent="-381000" lvl="0" marL="457200" rtl="0">
              <a:spcBef>
                <a:spcPts val="0"/>
              </a:spcBef>
              <a:spcAft>
                <a:spcPts val="0"/>
              </a:spcAft>
              <a:buSzPts val="2400"/>
              <a:buChar char="●"/>
            </a:pPr>
            <a:r>
              <a:rPr lang="en" sz="2400"/>
              <a:t>Are these approaches counterintuitive?</a:t>
            </a:r>
            <a:endParaRPr sz="2400"/>
          </a:p>
        </p:txBody>
      </p:sp>
      <p:sp>
        <p:nvSpPr>
          <p:cNvPr id="412" name="Google Shape;412;p53"/>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Further Work</a:t>
            </a:r>
            <a:endParaRPr/>
          </a:p>
        </p:txBody>
      </p:sp>
      <p:sp>
        <p:nvSpPr>
          <p:cNvPr id="418" name="Google Shape;418;p5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Introduce perturbations to environment and analyze performance</a:t>
            </a:r>
            <a:endParaRPr sz="2400"/>
          </a:p>
          <a:p>
            <a:pPr indent="-381000" lvl="0" marL="457200" rtl="0">
              <a:spcBef>
                <a:spcPts val="0"/>
              </a:spcBef>
              <a:spcAft>
                <a:spcPts val="0"/>
              </a:spcAft>
              <a:buSzPts val="2400"/>
              <a:buChar char="●"/>
            </a:pPr>
            <a:r>
              <a:rPr lang="en" sz="2400"/>
              <a:t>Make adjustments to algorithm to make it more robust</a:t>
            </a:r>
            <a:endParaRPr sz="2400"/>
          </a:p>
          <a:p>
            <a:pPr indent="-381000" lvl="1" marL="914400" rtl="0">
              <a:spcBef>
                <a:spcPts val="0"/>
              </a:spcBef>
              <a:spcAft>
                <a:spcPts val="0"/>
              </a:spcAft>
              <a:buSzPts val="2400"/>
              <a:buChar char="○"/>
            </a:pPr>
            <a:r>
              <a:rPr lang="en" sz="2400"/>
              <a:t>Batch Normalization</a:t>
            </a:r>
            <a:endParaRPr sz="2400"/>
          </a:p>
          <a:p>
            <a:pPr indent="-381000" lvl="1" marL="914400" rtl="0">
              <a:spcBef>
                <a:spcPts val="0"/>
              </a:spcBef>
              <a:spcAft>
                <a:spcPts val="0"/>
              </a:spcAft>
              <a:buSzPts val="2400"/>
              <a:buChar char="○"/>
            </a:pPr>
            <a:r>
              <a:rPr lang="en" sz="2400"/>
              <a:t>Regularization</a:t>
            </a:r>
            <a:endParaRPr sz="2400"/>
          </a:p>
          <a:p>
            <a:pPr indent="-381000" lvl="1" marL="914400" rtl="0">
              <a:spcBef>
                <a:spcPts val="0"/>
              </a:spcBef>
              <a:spcAft>
                <a:spcPts val="0"/>
              </a:spcAft>
              <a:buSzPts val="2400"/>
              <a:buChar char="○"/>
            </a:pPr>
            <a:r>
              <a:rPr lang="en" sz="2400"/>
              <a:t>Neural Network Architecture</a:t>
            </a:r>
            <a:endParaRPr sz="2400"/>
          </a:p>
        </p:txBody>
      </p:sp>
      <p:sp>
        <p:nvSpPr>
          <p:cNvPr id="419" name="Google Shape;419;p54"/>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423" name="Shape 423"/>
        <p:cNvGrpSpPr/>
        <p:nvPr/>
      </p:nvGrpSpPr>
      <p:grpSpPr>
        <a:xfrm>
          <a:off x="0" y="0"/>
          <a:ext cx="0" cy="0"/>
          <a:chOff x="0" y="0"/>
          <a:chExt cx="0" cy="0"/>
        </a:xfrm>
      </p:grpSpPr>
      <p:sp>
        <p:nvSpPr>
          <p:cNvPr id="424" name="Google Shape;424;p55"/>
          <p:cNvSpPr txBox="1"/>
          <p:nvPr/>
        </p:nvSpPr>
        <p:spPr>
          <a:xfrm>
            <a:off x="1276050" y="2187150"/>
            <a:ext cx="6591900" cy="7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Questions?</a:t>
            </a:r>
            <a:endParaRPr b="1" sz="3600">
              <a:solidFill>
                <a:srgbClr val="FFFFFF"/>
              </a:solidFill>
            </a:endParaRPr>
          </a:p>
          <a:p>
            <a:pPr indent="0" lvl="0" marL="0" algn="l">
              <a:spcBef>
                <a:spcPts val="0"/>
              </a:spcBef>
              <a:spcAft>
                <a:spcPts val="0"/>
              </a:spcAft>
              <a:buNone/>
            </a:pPr>
            <a:r>
              <a:t/>
            </a:r>
            <a:endParaRPr b="1" sz="3600">
              <a:solidFill>
                <a:srgbClr val="FFFFFF"/>
              </a:solidFill>
            </a:endParaRPr>
          </a:p>
        </p:txBody>
      </p:sp>
      <p:sp>
        <p:nvSpPr>
          <p:cNvPr id="425" name="Google Shape;425;p5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Reinforcement Learning</a:t>
            </a:r>
            <a:endParaRPr/>
          </a:p>
        </p:txBody>
      </p:sp>
      <p:sp>
        <p:nvSpPr>
          <p:cNvPr id="106" name="Google Shape;106;p17"/>
          <p:cNvSpPr txBox="1"/>
          <p:nvPr>
            <p:ph idx="1" type="body"/>
          </p:nvPr>
        </p:nvSpPr>
        <p:spPr>
          <a:xfrm>
            <a:off x="525300" y="4194863"/>
            <a:ext cx="8093400" cy="4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Goal: </a:t>
            </a:r>
            <a:r>
              <a:rPr lang="en" sz="2000"/>
              <a:t>select actions</a:t>
            </a:r>
            <a:r>
              <a:rPr b="1" lang="en" sz="2000"/>
              <a:t> </a:t>
            </a:r>
            <a:r>
              <a:rPr lang="en" sz="2000"/>
              <a:t>that will maximize expected future reward</a:t>
            </a:r>
            <a:endParaRPr sz="2000"/>
          </a:p>
          <a:p>
            <a:pPr indent="0" lvl="0" marL="457200" rtl="0">
              <a:spcBef>
                <a:spcPts val="1600"/>
              </a:spcBef>
              <a:spcAft>
                <a:spcPts val="1600"/>
              </a:spcAft>
              <a:buNone/>
            </a:pPr>
            <a:r>
              <a:t/>
            </a:r>
            <a:endParaRPr/>
          </a:p>
        </p:txBody>
      </p:sp>
      <p:pic>
        <p:nvPicPr>
          <p:cNvPr id="107" name="Google Shape;107;p17"/>
          <p:cNvPicPr preferRelativeResize="0"/>
          <p:nvPr/>
        </p:nvPicPr>
        <p:blipFill>
          <a:blip r:embed="rId3">
            <a:alphaModFix/>
          </a:blip>
          <a:stretch>
            <a:fillRect/>
          </a:stretch>
        </p:blipFill>
        <p:spPr>
          <a:xfrm>
            <a:off x="1904188" y="1087987"/>
            <a:ext cx="5335625" cy="2967525"/>
          </a:xfrm>
          <a:prstGeom prst="rect">
            <a:avLst/>
          </a:prstGeom>
          <a:noFill/>
          <a:ln>
            <a:noFill/>
          </a:ln>
        </p:spPr>
      </p:pic>
      <p:sp>
        <p:nvSpPr>
          <p:cNvPr id="108" name="Google Shape;108;p17"/>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2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200"/>
                                        <p:tgtEl>
                                          <p:spTgt spid="10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Superhuman performance</a:t>
            </a:r>
            <a:endParaRPr/>
          </a:p>
        </p:txBody>
      </p:sp>
      <p:pic>
        <p:nvPicPr>
          <p:cNvPr id="114" name="Google Shape;114;p18"/>
          <p:cNvPicPr preferRelativeResize="0"/>
          <p:nvPr/>
        </p:nvPicPr>
        <p:blipFill>
          <a:blip r:embed="rId3">
            <a:alphaModFix/>
          </a:blip>
          <a:stretch>
            <a:fillRect/>
          </a:stretch>
        </p:blipFill>
        <p:spPr>
          <a:xfrm>
            <a:off x="2524263" y="1213611"/>
            <a:ext cx="4095475" cy="2559675"/>
          </a:xfrm>
          <a:prstGeom prst="rect">
            <a:avLst/>
          </a:prstGeom>
          <a:noFill/>
          <a:ln>
            <a:noFill/>
          </a:ln>
        </p:spPr>
      </p:pic>
      <p:sp>
        <p:nvSpPr>
          <p:cNvPr id="115" name="Google Shape;115;p18"/>
          <p:cNvSpPr txBox="1"/>
          <p:nvPr/>
        </p:nvSpPr>
        <p:spPr>
          <a:xfrm>
            <a:off x="2578674" y="3931600"/>
            <a:ext cx="3986700" cy="396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600">
                <a:solidFill>
                  <a:srgbClr val="222222"/>
                </a:solidFill>
                <a:highlight>
                  <a:srgbClr val="FFFFFF"/>
                </a:highlight>
              </a:rPr>
              <a:t>Lee Sedol losing a game to AlphaGo in 2016</a:t>
            </a:r>
            <a:endParaRPr sz="1600"/>
          </a:p>
        </p:txBody>
      </p:sp>
      <p:sp>
        <p:nvSpPr>
          <p:cNvPr id="116" name="Google Shape;116;p18"/>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Problems Identified</a:t>
            </a:r>
            <a:endParaRPr/>
          </a:p>
        </p:txBody>
      </p:sp>
      <p:sp>
        <p:nvSpPr>
          <p:cNvPr id="122" name="Google Shape;122;p1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Unable to achieve superhuman performance across the board</a:t>
            </a:r>
            <a:endParaRPr sz="2000"/>
          </a:p>
          <a:p>
            <a:pPr indent="-355600" lvl="0" marL="457200" rtl="0">
              <a:spcBef>
                <a:spcPts val="0"/>
              </a:spcBef>
              <a:spcAft>
                <a:spcPts val="0"/>
              </a:spcAft>
              <a:buSzPts val="2000"/>
              <a:buChar char="●"/>
            </a:pPr>
            <a:r>
              <a:rPr lang="en" sz="2000"/>
              <a:t>Require huge amounts of training time and experience</a:t>
            </a:r>
            <a:endParaRPr sz="2000"/>
          </a:p>
          <a:p>
            <a:pPr indent="-355600" lvl="0" marL="457200" rtl="0">
              <a:spcBef>
                <a:spcPts val="0"/>
              </a:spcBef>
              <a:spcAft>
                <a:spcPts val="0"/>
              </a:spcAft>
              <a:buSzPts val="2000"/>
              <a:buChar char="●"/>
            </a:pPr>
            <a:r>
              <a:rPr b="1" lang="en" sz="2000"/>
              <a:t>Not robust to perturbation in </a:t>
            </a:r>
            <a:r>
              <a:rPr b="1" lang="en" sz="2000"/>
              <a:t>environments</a:t>
            </a:r>
            <a:endParaRPr b="1" sz="2000"/>
          </a:p>
        </p:txBody>
      </p:sp>
      <p:pic>
        <p:nvPicPr>
          <p:cNvPr id="123" name="Google Shape;123;p19"/>
          <p:cNvPicPr preferRelativeResize="0"/>
          <p:nvPr/>
        </p:nvPicPr>
        <p:blipFill>
          <a:blip r:embed="rId3">
            <a:alphaModFix/>
          </a:blip>
          <a:stretch>
            <a:fillRect/>
          </a:stretch>
        </p:blipFill>
        <p:spPr>
          <a:xfrm>
            <a:off x="3359450" y="2625800"/>
            <a:ext cx="4854774" cy="1943075"/>
          </a:xfrm>
          <a:prstGeom prst="rect">
            <a:avLst/>
          </a:prstGeom>
          <a:noFill/>
          <a:ln>
            <a:noFill/>
          </a:ln>
        </p:spPr>
      </p:pic>
      <p:sp>
        <p:nvSpPr>
          <p:cNvPr id="124" name="Google Shape;124;p19"/>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00"/>
                                        <p:tgtEl>
                                          <p:spTgt spid="12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Computer Games</a:t>
            </a:r>
            <a:endParaRPr/>
          </a:p>
        </p:txBody>
      </p:sp>
      <p:sp>
        <p:nvSpPr>
          <p:cNvPr id="130" name="Google Shape;130;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Use computer games as a sandbox to investigate the sensitivity of reinforcement learning algorithms </a:t>
            </a:r>
            <a:endParaRPr sz="2000"/>
          </a:p>
          <a:p>
            <a:pPr indent="-355600" lvl="1" marL="914400" rtl="0">
              <a:spcBef>
                <a:spcPts val="0"/>
              </a:spcBef>
              <a:spcAft>
                <a:spcPts val="0"/>
              </a:spcAft>
              <a:buSzPts val="2000"/>
              <a:buChar char="○"/>
            </a:pPr>
            <a:r>
              <a:rPr lang="en" sz="2000"/>
              <a:t>Well-defined rules</a:t>
            </a:r>
            <a:endParaRPr sz="2000"/>
          </a:p>
          <a:p>
            <a:pPr indent="-355600" lvl="1" marL="914400" rtl="0">
              <a:spcBef>
                <a:spcPts val="0"/>
              </a:spcBef>
              <a:spcAft>
                <a:spcPts val="0"/>
              </a:spcAft>
              <a:buSzPts val="2000"/>
              <a:buChar char="○"/>
            </a:pPr>
            <a:r>
              <a:rPr lang="en" sz="2000"/>
              <a:t>Easy to collect data</a:t>
            </a:r>
            <a:endParaRPr sz="2000"/>
          </a:p>
          <a:p>
            <a:pPr indent="-355600" lvl="1" marL="914400" rtl="0">
              <a:spcBef>
                <a:spcPts val="0"/>
              </a:spcBef>
              <a:spcAft>
                <a:spcPts val="0"/>
              </a:spcAft>
              <a:buSzPts val="2000"/>
              <a:buChar char="○"/>
            </a:pPr>
            <a:r>
              <a:rPr lang="en" sz="2000"/>
              <a:t>Easy to create </a:t>
            </a:r>
            <a:r>
              <a:rPr lang="en" sz="2000"/>
              <a:t>perturbations</a:t>
            </a:r>
            <a:endParaRPr sz="2000"/>
          </a:p>
          <a:p>
            <a:pPr indent="-355600" lvl="0" marL="457200" rtl="0">
              <a:spcBef>
                <a:spcPts val="0"/>
              </a:spcBef>
              <a:spcAft>
                <a:spcPts val="0"/>
              </a:spcAft>
              <a:buSzPts val="2000"/>
              <a:buChar char="●"/>
            </a:pPr>
            <a:r>
              <a:rPr lang="en" sz="2000"/>
              <a:t>Car Racing game</a:t>
            </a:r>
            <a:endParaRPr sz="2000"/>
          </a:p>
          <a:p>
            <a:pPr indent="-355600" lvl="1" marL="914400" rtl="0">
              <a:spcBef>
                <a:spcPts val="0"/>
              </a:spcBef>
              <a:spcAft>
                <a:spcPts val="0"/>
              </a:spcAft>
              <a:buSzPts val="2000"/>
              <a:buChar char="○"/>
            </a:pPr>
            <a:r>
              <a:rPr lang="en" sz="2000"/>
              <a:t>Applicable to autonomous cars</a:t>
            </a:r>
            <a:endParaRPr sz="2000"/>
          </a:p>
        </p:txBody>
      </p:sp>
      <p:pic>
        <p:nvPicPr>
          <p:cNvPr id="131" name="Google Shape;131;p20"/>
          <p:cNvPicPr preferRelativeResize="0"/>
          <p:nvPr/>
        </p:nvPicPr>
        <p:blipFill>
          <a:blip r:embed="rId3">
            <a:alphaModFix/>
          </a:blip>
          <a:stretch>
            <a:fillRect/>
          </a:stretch>
        </p:blipFill>
        <p:spPr>
          <a:xfrm>
            <a:off x="6628750" y="3171025"/>
            <a:ext cx="2203549" cy="1469025"/>
          </a:xfrm>
          <a:prstGeom prst="rect">
            <a:avLst/>
          </a:prstGeom>
          <a:noFill/>
          <a:ln>
            <a:noFill/>
          </a:ln>
        </p:spPr>
      </p:pic>
      <p:sp>
        <p:nvSpPr>
          <p:cNvPr id="132" name="Google Shape;132;p20"/>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Cart Pole</a:t>
            </a:r>
            <a:endParaRPr/>
          </a:p>
        </p:txBody>
      </p:sp>
      <p:pic>
        <p:nvPicPr>
          <p:cNvPr id="138" name="Google Shape;138;p21"/>
          <p:cNvPicPr preferRelativeResize="0"/>
          <p:nvPr/>
        </p:nvPicPr>
        <p:blipFill>
          <a:blip r:embed="rId3">
            <a:alphaModFix/>
          </a:blip>
          <a:stretch>
            <a:fillRect/>
          </a:stretch>
        </p:blipFill>
        <p:spPr>
          <a:xfrm>
            <a:off x="311700" y="1229863"/>
            <a:ext cx="3581400" cy="2390775"/>
          </a:xfrm>
          <a:prstGeom prst="rect">
            <a:avLst/>
          </a:prstGeom>
          <a:noFill/>
          <a:ln>
            <a:noFill/>
          </a:ln>
        </p:spPr>
      </p:pic>
      <p:pic>
        <p:nvPicPr>
          <p:cNvPr id="139" name="Google Shape;139;p21"/>
          <p:cNvPicPr preferRelativeResize="0"/>
          <p:nvPr/>
        </p:nvPicPr>
        <p:blipFill>
          <a:blip r:embed="rId4">
            <a:alphaModFix/>
          </a:blip>
          <a:stretch>
            <a:fillRect/>
          </a:stretch>
        </p:blipFill>
        <p:spPr>
          <a:xfrm>
            <a:off x="4690350" y="1229863"/>
            <a:ext cx="3581400" cy="2390775"/>
          </a:xfrm>
          <a:prstGeom prst="rect">
            <a:avLst/>
          </a:prstGeom>
          <a:noFill/>
          <a:ln>
            <a:noFill/>
          </a:ln>
        </p:spPr>
      </p:pic>
      <p:sp>
        <p:nvSpPr>
          <p:cNvPr id="140" name="Google Shape;140;p21"/>
          <p:cNvSpPr txBox="1"/>
          <p:nvPr/>
        </p:nvSpPr>
        <p:spPr>
          <a:xfrm>
            <a:off x="678650" y="3832725"/>
            <a:ext cx="3298800" cy="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At the beginning of the training</a:t>
            </a:r>
            <a:endParaRPr sz="1600"/>
          </a:p>
        </p:txBody>
      </p:sp>
      <p:sp>
        <p:nvSpPr>
          <p:cNvPr id="141" name="Google Shape;141;p21"/>
          <p:cNvSpPr txBox="1"/>
          <p:nvPr/>
        </p:nvSpPr>
        <p:spPr>
          <a:xfrm>
            <a:off x="4698450" y="3832725"/>
            <a:ext cx="3295500" cy="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By the end of training</a:t>
            </a:r>
            <a:endParaRPr sz="1600"/>
          </a:p>
        </p:txBody>
      </p:sp>
      <p:sp>
        <p:nvSpPr>
          <p:cNvPr id="142" name="Google Shape;142;p21"/>
          <p:cNvSpPr txBox="1"/>
          <p:nvPr>
            <p:ph idx="12" type="sldNum"/>
          </p:nvPr>
        </p:nvSpPr>
        <p:spPr>
          <a:xfrm>
            <a:off x="8595306" y="4820790"/>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